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7" r:id="rId1"/>
  </p:sldMasterIdLst>
  <p:notesMasterIdLst>
    <p:notesMasterId r:id="rId28"/>
  </p:notesMasterIdLst>
  <p:sldIdLst>
    <p:sldId id="256" r:id="rId2"/>
    <p:sldId id="257" r:id="rId3"/>
    <p:sldId id="258" r:id="rId4"/>
    <p:sldId id="264" r:id="rId5"/>
    <p:sldId id="265" r:id="rId6"/>
    <p:sldId id="259" r:id="rId7"/>
    <p:sldId id="260" r:id="rId8"/>
    <p:sldId id="261" r:id="rId9"/>
    <p:sldId id="262" r:id="rId10"/>
    <p:sldId id="263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66"/>
    <a:srgbClr val="CC9900"/>
    <a:srgbClr val="808080"/>
    <a:srgbClr val="0000FF"/>
    <a:srgbClr val="FF3300"/>
    <a:srgbClr val="FFFF00"/>
    <a:srgbClr val="FFFF99"/>
    <a:srgbClr val="CCE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115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6028D3-BBA3-401D-ADE6-A12026B4AE1B}" type="datetimeFigureOut">
              <a:rPr lang="en-US" smtClean="0"/>
              <a:t>9/1/2011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9A3C5B-F761-4769-A062-8CAEA4AB7F2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9A3C5B-F761-4769-A062-8CAEA4AB7F24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9A3C5B-F761-4769-A062-8CAEA4AB7F24}" type="slidenum">
              <a:rPr lang="en-US" smtClean="0"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9A3C5B-F761-4769-A062-8CAEA4AB7F24}" type="slidenum">
              <a:rPr lang="en-US" smtClean="0"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9A3C5B-F761-4769-A062-8CAEA4AB7F24}" type="slidenum">
              <a:rPr lang="en-US" smtClean="0"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9A3C5B-F761-4769-A062-8CAEA4AB7F24}" type="slidenum">
              <a:rPr lang="en-US" smtClean="0"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9A3C5B-F761-4769-A062-8CAEA4AB7F24}" type="slidenum">
              <a:rPr lang="en-US" smtClean="0"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9A3C5B-F761-4769-A062-8CAEA4AB7F24}" type="slidenum">
              <a:rPr lang="en-US" smtClean="0"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9A3C5B-F761-4769-A062-8CAEA4AB7F24}" type="slidenum">
              <a:rPr lang="en-US" smtClean="0"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9A3C5B-F761-4769-A062-8CAEA4AB7F24}" type="slidenum">
              <a:rPr lang="en-US" smtClean="0"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9A3C5B-F761-4769-A062-8CAEA4AB7F24}" type="slidenum">
              <a:rPr lang="en-US" smtClean="0"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9A3C5B-F761-4769-A062-8CAEA4AB7F24}" type="slidenum">
              <a:rPr lang="en-US" smtClean="0"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9A3C5B-F761-4769-A062-8CAEA4AB7F24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9A3C5B-F761-4769-A062-8CAEA4AB7F24}" type="slidenum">
              <a:rPr lang="en-US" smtClean="0"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9A3C5B-F761-4769-A062-8CAEA4AB7F24}" type="slidenum">
              <a:rPr lang="en-US" smtClean="0"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9A3C5B-F761-4769-A062-8CAEA4AB7F24}" type="slidenum">
              <a:rPr lang="en-US" smtClean="0"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9A3C5B-F761-4769-A062-8CAEA4AB7F24}" type="slidenum">
              <a:rPr lang="en-US" smtClean="0"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9A3C5B-F761-4769-A062-8CAEA4AB7F24}" type="slidenum">
              <a:rPr lang="en-US" smtClean="0"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9A3C5B-F761-4769-A062-8CAEA4AB7F24}" type="slidenum">
              <a:rPr lang="en-US" smtClean="0"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9A3C5B-F761-4769-A062-8CAEA4AB7F24}" type="slidenum">
              <a:rPr lang="en-US" smtClean="0"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9A3C5B-F761-4769-A062-8CAEA4AB7F24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9A3C5B-F761-4769-A062-8CAEA4AB7F24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9A3C5B-F761-4769-A062-8CAEA4AB7F24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9A3C5B-F761-4769-A062-8CAEA4AB7F24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9A3C5B-F761-4769-A062-8CAEA4AB7F24}" type="slidenum">
              <a:rPr lang="en-US" smtClean="0"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9A3C5B-F761-4769-A062-8CAEA4AB7F24}" type="slidenum">
              <a:rPr lang="en-US" smtClean="0"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9A3C5B-F761-4769-A062-8CAEA4AB7F24}" type="slidenum">
              <a:rPr lang="en-US" smtClean="0"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74638" y="550863"/>
            <a:ext cx="8237537" cy="11430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06375" y="2754313"/>
            <a:ext cx="5697538" cy="608012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292100" y="6196013"/>
            <a:ext cx="1905000" cy="4587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746375" y="6196013"/>
            <a:ext cx="3981450" cy="4587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246938" y="6196013"/>
            <a:ext cx="1676400" cy="458787"/>
          </a:xfrm>
        </p:spPr>
        <p:txBody>
          <a:bodyPr/>
          <a:lstStyle>
            <a:lvl1pPr>
              <a:defRPr sz="1400"/>
            </a:lvl1pPr>
          </a:lstStyle>
          <a:p>
            <a:fld id="{BC91168D-58E5-415D-A72D-A01B2DFFA6E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21966D-D774-40EC-9871-8BF430491C4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7513" y="138113"/>
            <a:ext cx="2195512" cy="59213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7800" y="138113"/>
            <a:ext cx="6437313" cy="59213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ACE970-F5FE-4203-93E5-F733290A5A9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7F719F-0109-449D-8801-802D75ACD05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0E357A3-D360-412A-8469-FFFFBD7A8AA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7800" y="1652588"/>
            <a:ext cx="4316413" cy="4406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652588"/>
            <a:ext cx="4316412" cy="4406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C799AC7-71B9-418F-9912-39F33201C63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D6FE15C-1B76-48CF-BFC4-A5C03CA9A5B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103452D-9EB7-4BCD-828C-F80E762D476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113F246-5E81-4AD6-9EDE-1225C6001DF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A66DBF0-5A7D-495C-AC0F-ED9216EE658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3C5326-0126-4C6F-A0B6-0AD513AC028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06375" y="138113"/>
            <a:ext cx="7343775" cy="846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6" tIns="45718" rIns="91436" bIns="4571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7800" y="1652588"/>
            <a:ext cx="8785225" cy="440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373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53988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>
            <a:lvl1pPr>
              <a:defRPr sz="13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373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57538" y="6248400"/>
            <a:ext cx="28940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>
            <a:lvl1pPr algn="ctr">
              <a:defRPr sz="13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373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70725" y="622141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fld id="{F6B644BC-8082-4A69-8968-18365570FA0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</p:sldLayoutIdLst>
  <p:transition/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ＭＳ Ｐゴシック" charset="-128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900">
          <a:solidFill>
            <a:schemeClr val="tx1"/>
          </a:solidFill>
          <a:latin typeface="+mn-lt"/>
          <a:ea typeface="ＭＳ Ｐゴシック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5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73138" y="550863"/>
            <a:ext cx="7539037" cy="1143000"/>
          </a:xfrm>
        </p:spPr>
        <p:txBody>
          <a:bodyPr/>
          <a:lstStyle/>
          <a:p>
            <a:pPr>
              <a:defRPr/>
            </a:pPr>
            <a:r>
              <a:rPr lang="en-US" sz="3600">
                <a:effectLst>
                  <a:outerShdw blurRad="38100" dist="38100" dir="2700000" algn="tl">
                    <a:srgbClr val="DDDDDD"/>
                  </a:outerShdw>
                </a:effectLst>
                <a:latin typeface="AvantGarde Md BT" pitchFamily="34" charset="0"/>
                <a:ea typeface="+mj-ea"/>
              </a:rPr>
              <a:t>Doing Program Evaluation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3505200"/>
            <a:ext cx="7264400" cy="20574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1800" b="1" smtClean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UA702: Research Methods for Urban &amp; Public Policy</a:t>
            </a:r>
          </a:p>
          <a:p>
            <a:pPr>
              <a:lnSpc>
                <a:spcPct val="80000"/>
              </a:lnSpc>
            </a:pPr>
            <a:endParaRPr lang="en-US" sz="1800" b="1" smtClean="0">
              <a:solidFill>
                <a:srgbClr val="3333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lnSpc>
                <a:spcPct val="80000"/>
              </a:lnSpc>
            </a:pPr>
            <a:r>
              <a:rPr lang="en-US" sz="1800" b="1" smtClean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Danilo Yanich</a:t>
            </a:r>
          </a:p>
          <a:p>
            <a:pPr>
              <a:lnSpc>
                <a:spcPct val="80000"/>
              </a:lnSpc>
            </a:pPr>
            <a:endParaRPr lang="en-US" sz="1200" b="1" smtClean="0">
              <a:solidFill>
                <a:srgbClr val="3333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lnSpc>
                <a:spcPct val="80000"/>
              </a:lnSpc>
            </a:pPr>
            <a:r>
              <a:rPr lang="en-US" sz="14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School of Public Policy &amp; Administration</a:t>
            </a:r>
          </a:p>
          <a:p>
            <a:pPr>
              <a:lnSpc>
                <a:spcPct val="80000"/>
              </a:lnSpc>
            </a:pPr>
            <a:r>
              <a:rPr lang="en-US" sz="14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Center for Community Research &amp; Service</a:t>
            </a:r>
          </a:p>
          <a:p>
            <a:pPr>
              <a:lnSpc>
                <a:spcPct val="80000"/>
              </a:lnSpc>
            </a:pPr>
            <a:r>
              <a:rPr lang="en-US" sz="14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University of Delaware</a:t>
            </a:r>
          </a:p>
          <a:p>
            <a:pPr>
              <a:lnSpc>
                <a:spcPct val="80000"/>
              </a:lnSpc>
            </a:pPr>
            <a:r>
              <a:rPr lang="en-US" sz="14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Newark, DE  19716</a:t>
            </a:r>
          </a:p>
          <a:p>
            <a:pPr>
              <a:lnSpc>
                <a:spcPct val="80000"/>
              </a:lnSpc>
            </a:pPr>
            <a:endParaRPr lang="en-US" sz="1400" b="1" smtClean="0">
              <a:solidFill>
                <a:srgbClr val="3333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lnSpc>
                <a:spcPct val="80000"/>
              </a:lnSpc>
            </a:pPr>
            <a:endParaRPr lang="en-US" sz="1200" b="1" smtClean="0">
              <a:solidFill>
                <a:srgbClr val="3333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lnSpc>
                <a:spcPct val="80000"/>
              </a:lnSpc>
            </a:pPr>
            <a:endParaRPr lang="en-US" sz="1200" b="1" smtClean="0">
              <a:solidFill>
                <a:srgbClr val="3333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1371600" y="5943600"/>
            <a:ext cx="6172200" cy="2143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800" b="1"/>
              <a:t>File: 800\2004\Mtg14\DoingProgEval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2800">
                <a:effectLst>
                  <a:outerShdw blurRad="38100" dist="38100" dir="2700000" algn="tl">
                    <a:srgbClr val="DDDDDD"/>
                  </a:outerShdw>
                </a:effectLst>
                <a:ea typeface="+mj-ea"/>
              </a:rPr>
              <a:t>Why is program evaluation important? </a:t>
            </a:r>
            <a:r>
              <a:rPr lang="en-US" sz="2000">
                <a:effectLst>
                  <a:outerShdw blurRad="38100" dist="38100" dir="2700000" algn="tl">
                    <a:srgbClr val="DDDDDD"/>
                  </a:outerShdw>
                </a:effectLst>
                <a:ea typeface="+mj-ea"/>
              </a:rPr>
              <a:t>p.5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7800" y="1905000"/>
            <a:ext cx="8785225" cy="415448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100" b="1" smtClean="0"/>
              <a:t>Same questions can be applied if you are looking at a function</a:t>
            </a:r>
          </a:p>
          <a:p>
            <a:pPr lvl="1">
              <a:lnSpc>
                <a:spcPct val="90000"/>
              </a:lnSpc>
            </a:pPr>
            <a:endParaRPr lang="en-US" sz="1900" b="1" smtClean="0"/>
          </a:p>
          <a:p>
            <a:pPr lvl="1">
              <a:lnSpc>
                <a:spcPct val="90000"/>
              </a:lnSpc>
            </a:pPr>
            <a:r>
              <a:rPr lang="en-US" sz="1700" b="1" smtClean="0">
                <a:solidFill>
                  <a:srgbClr val="0000FF"/>
                </a:solidFill>
              </a:rPr>
              <a:t>How do you know if you have managed, planned, budgeted, etc. properly?</a:t>
            </a:r>
          </a:p>
          <a:p>
            <a:pPr lvl="1">
              <a:lnSpc>
                <a:spcPct val="90000"/>
              </a:lnSpc>
            </a:pPr>
            <a:endParaRPr lang="en-US" sz="1700" b="1" smtClean="0">
              <a:solidFill>
                <a:srgbClr val="0000FF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sz="1700" b="1" smtClean="0">
                <a:solidFill>
                  <a:srgbClr val="0000FF"/>
                </a:solidFill>
              </a:rPr>
              <a:t>Or, at least, to an acceptable level?</a:t>
            </a:r>
          </a:p>
          <a:p>
            <a:pPr>
              <a:lnSpc>
                <a:spcPct val="90000"/>
              </a:lnSpc>
            </a:pPr>
            <a:endParaRPr lang="en-US" sz="1700" b="1" smtClean="0"/>
          </a:p>
          <a:p>
            <a:pPr>
              <a:lnSpc>
                <a:spcPct val="90000"/>
              </a:lnSpc>
            </a:pPr>
            <a:r>
              <a:rPr lang="en-US" sz="2100" b="1" smtClean="0"/>
              <a:t>Therefore, need evaluation to understand the success or failure of those activities</a:t>
            </a:r>
          </a:p>
          <a:p>
            <a:pPr>
              <a:lnSpc>
                <a:spcPct val="90000"/>
              </a:lnSpc>
            </a:pPr>
            <a:endParaRPr lang="en-US" sz="2100" b="1" smtClean="0"/>
          </a:p>
          <a:p>
            <a:pPr>
              <a:lnSpc>
                <a:spcPct val="90000"/>
              </a:lnSpc>
            </a:pPr>
            <a:r>
              <a:rPr lang="en-US" sz="2100" b="1" smtClean="0"/>
              <a:t>Imperative to understand the success of activities to plan any new ones</a:t>
            </a: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2800">
                <a:effectLst>
                  <a:outerShdw blurRad="38100" dist="38100" dir="2700000" algn="tl">
                    <a:srgbClr val="DDDDDD"/>
                  </a:outerShdw>
                </a:effectLst>
                <a:ea typeface="+mj-ea"/>
              </a:rPr>
              <a:t>Some drawbacks in evaluation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1800" b="1" smtClean="0"/>
              <a:t>Focus on use of inputs or process of managing the program rather than on outputs. </a:t>
            </a:r>
          </a:p>
          <a:p>
            <a:pPr>
              <a:lnSpc>
                <a:spcPct val="80000"/>
              </a:lnSpc>
            </a:pPr>
            <a:endParaRPr lang="en-US" sz="1800" b="1" smtClean="0"/>
          </a:p>
          <a:p>
            <a:pPr>
              <a:lnSpc>
                <a:spcPct val="80000"/>
              </a:lnSpc>
            </a:pPr>
            <a:r>
              <a:rPr lang="en-US" sz="1800" b="1" smtClean="0"/>
              <a:t>The measures used to gather the information are often unsystematic and catch-as-catch-can…</a:t>
            </a:r>
          </a:p>
          <a:p>
            <a:pPr lvl="1">
              <a:lnSpc>
                <a:spcPct val="80000"/>
              </a:lnSpc>
            </a:pPr>
            <a:endParaRPr lang="en-US" sz="1700" b="1" smtClean="0"/>
          </a:p>
          <a:p>
            <a:pPr lvl="1">
              <a:lnSpc>
                <a:spcPct val="80000"/>
              </a:lnSpc>
            </a:pPr>
            <a:r>
              <a:rPr lang="en-US" sz="1600" b="1" smtClean="0">
                <a:solidFill>
                  <a:srgbClr val="0000FF"/>
                </a:solidFill>
              </a:rPr>
              <a:t>Thus, the information may not represent true conditions</a:t>
            </a:r>
            <a:endParaRPr lang="en-US" sz="1600" b="1" smtClean="0">
              <a:solidFill>
                <a:srgbClr val="FF3300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US" sz="1600" b="1" smtClean="0"/>
          </a:p>
          <a:p>
            <a:pPr>
              <a:lnSpc>
                <a:spcPct val="80000"/>
              </a:lnSpc>
            </a:pPr>
            <a:r>
              <a:rPr lang="en-US" sz="1800" b="1" smtClean="0"/>
              <a:t>Shortage of time and human resources provided for program review prevents good evaluation---</a:t>
            </a:r>
          </a:p>
          <a:p>
            <a:pPr lvl="1">
              <a:lnSpc>
                <a:spcPct val="80000"/>
              </a:lnSpc>
            </a:pPr>
            <a:endParaRPr lang="en-US" sz="1800" b="1" smtClean="0"/>
          </a:p>
          <a:p>
            <a:pPr lvl="1">
              <a:lnSpc>
                <a:spcPct val="80000"/>
              </a:lnSpc>
            </a:pPr>
            <a:r>
              <a:rPr lang="en-US" sz="1600" b="1" smtClean="0">
                <a:solidFill>
                  <a:srgbClr val="0000FF"/>
                </a:solidFill>
              </a:rPr>
              <a:t>No evaluation is better than poor evaluation</a:t>
            </a:r>
          </a:p>
          <a:p>
            <a:pPr lvl="1">
              <a:lnSpc>
                <a:spcPct val="80000"/>
              </a:lnSpc>
            </a:pPr>
            <a:endParaRPr lang="en-US" sz="1600" b="1" smtClean="0">
              <a:solidFill>
                <a:srgbClr val="0000FF"/>
              </a:solidFill>
            </a:endParaRPr>
          </a:p>
          <a:p>
            <a:pPr lvl="1">
              <a:lnSpc>
                <a:spcPct val="80000"/>
              </a:lnSpc>
            </a:pPr>
            <a:r>
              <a:rPr lang="en-US" sz="1600" b="1" smtClean="0">
                <a:solidFill>
                  <a:srgbClr val="0000FF"/>
                </a:solidFill>
              </a:rPr>
              <a:t>It’s one thing to say you don't know the effect of your program…</a:t>
            </a:r>
          </a:p>
          <a:p>
            <a:pPr lvl="1">
              <a:lnSpc>
                <a:spcPct val="80000"/>
              </a:lnSpc>
            </a:pPr>
            <a:endParaRPr lang="en-US" sz="1600" b="1" smtClean="0">
              <a:solidFill>
                <a:srgbClr val="0000FF"/>
              </a:solidFill>
            </a:endParaRPr>
          </a:p>
          <a:p>
            <a:pPr lvl="1">
              <a:lnSpc>
                <a:spcPct val="80000"/>
              </a:lnSpc>
            </a:pPr>
            <a:r>
              <a:rPr lang="en-US" sz="1600" b="1" smtClean="0">
                <a:solidFill>
                  <a:srgbClr val="0000FF"/>
                </a:solidFill>
              </a:rPr>
              <a:t>Another to plan new programs on bad information about present efforts</a:t>
            </a: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2800">
                <a:effectLst>
                  <a:outerShdw blurRad="38100" dist="38100" dir="2700000" algn="tl">
                    <a:srgbClr val="DDDDDD"/>
                  </a:outerShdw>
                </a:effectLst>
                <a:ea typeface="+mj-ea"/>
              </a:rPr>
              <a:t>Evaluation as subterfuge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7800" y="1981200"/>
            <a:ext cx="8785225" cy="4078288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sz="2100" b="1">
                <a:solidFill>
                  <a:srgbClr val="3333FF"/>
                </a:solidFill>
                <a:effectLst>
                  <a:outerShdw blurRad="38100" dist="38100" dir="2700000" algn="tl">
                    <a:srgbClr val="DDDDDD"/>
                  </a:outerShdw>
                </a:effectLst>
                <a:ea typeface="+mn-ea"/>
              </a:rPr>
              <a:t>Postponement:</a:t>
            </a:r>
            <a:r>
              <a:rPr lang="en-US" sz="2100" b="1">
                <a:effectLst>
                  <a:outerShdw blurRad="38100" dist="38100" dir="2700000" algn="tl">
                    <a:srgbClr val="DDDDDD"/>
                  </a:outerShdw>
                </a:effectLst>
                <a:ea typeface="+mn-ea"/>
              </a:rPr>
              <a:t>  delay a decision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endParaRPr lang="en-US" sz="2100" b="1">
              <a:effectLst>
                <a:outerShdw blurRad="38100" dist="38100" dir="2700000" algn="tl">
                  <a:srgbClr val="DDDDDD"/>
                </a:outerShdw>
              </a:effectLst>
              <a:ea typeface="+mn-ea"/>
            </a:endParaRPr>
          </a:p>
          <a:p>
            <a:pPr>
              <a:lnSpc>
                <a:spcPct val="90000"/>
              </a:lnSpc>
              <a:defRPr/>
            </a:pPr>
            <a:r>
              <a:rPr lang="en-US" sz="2100" b="1">
                <a:solidFill>
                  <a:srgbClr val="3333FF"/>
                </a:solidFill>
                <a:effectLst>
                  <a:outerShdw blurRad="38100" dist="38100" dir="2700000" algn="tl">
                    <a:srgbClr val="DDDDDD"/>
                  </a:outerShdw>
                </a:effectLst>
                <a:ea typeface="+mn-ea"/>
              </a:rPr>
              <a:t>Ducking responsibility:</a:t>
            </a:r>
            <a:r>
              <a:rPr lang="en-US" sz="2100" b="1">
                <a:effectLst>
                  <a:outerShdw blurRad="38100" dist="38100" dir="2700000" algn="tl">
                    <a:srgbClr val="DDDDDD"/>
                  </a:outerShdw>
                </a:effectLst>
                <a:ea typeface="+mn-ea"/>
              </a:rPr>
              <a:t>  using evaluation to avoid making a decision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endParaRPr lang="en-US" sz="2100" b="1">
              <a:effectLst>
                <a:outerShdw blurRad="38100" dist="38100" dir="2700000" algn="tl">
                  <a:srgbClr val="DDDDDD"/>
                </a:outerShdw>
              </a:effectLst>
              <a:ea typeface="+mn-ea"/>
            </a:endParaRPr>
          </a:p>
          <a:p>
            <a:pPr>
              <a:lnSpc>
                <a:spcPct val="90000"/>
              </a:lnSpc>
              <a:defRPr/>
            </a:pPr>
            <a:r>
              <a:rPr lang="en-US" sz="2100" b="1">
                <a:solidFill>
                  <a:srgbClr val="3333FF"/>
                </a:solidFill>
                <a:effectLst>
                  <a:outerShdw blurRad="38100" dist="38100" dir="2700000" algn="tl">
                    <a:srgbClr val="DDDDDD"/>
                  </a:outerShdw>
                </a:effectLst>
                <a:ea typeface="+mn-ea"/>
              </a:rPr>
              <a:t>Window dressing:</a:t>
            </a:r>
            <a:r>
              <a:rPr lang="en-US" sz="2100" b="1">
                <a:effectLst>
                  <a:outerShdw blurRad="38100" dist="38100" dir="2700000" algn="tl">
                    <a:srgbClr val="DDDDDD"/>
                  </a:outerShdw>
                </a:effectLst>
                <a:ea typeface="+mn-ea"/>
              </a:rPr>
              <a:t>  administrators know decision before calling evaluators 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endParaRPr lang="en-US" sz="2100" b="1">
              <a:effectLst>
                <a:outerShdw blurRad="38100" dist="38100" dir="2700000" algn="tl">
                  <a:srgbClr val="DDDDDD"/>
                </a:outerShdw>
              </a:effectLst>
              <a:ea typeface="+mn-ea"/>
            </a:endParaRPr>
          </a:p>
          <a:p>
            <a:pPr>
              <a:lnSpc>
                <a:spcPct val="90000"/>
              </a:lnSpc>
              <a:defRPr/>
            </a:pPr>
            <a:r>
              <a:rPr lang="en-US" sz="2100" b="1">
                <a:solidFill>
                  <a:srgbClr val="3333FF"/>
                </a:solidFill>
                <a:effectLst>
                  <a:outerShdw blurRad="38100" dist="38100" dir="2700000" algn="tl">
                    <a:srgbClr val="DDDDDD"/>
                  </a:outerShdw>
                </a:effectLst>
                <a:ea typeface="+mn-ea"/>
              </a:rPr>
              <a:t>Public relations:</a:t>
            </a:r>
            <a:r>
              <a:rPr lang="en-US" sz="2100" b="1">
                <a:effectLst>
                  <a:outerShdw blurRad="38100" dist="38100" dir="2700000" algn="tl">
                    <a:srgbClr val="DDDDDD"/>
                  </a:outerShdw>
                </a:effectLst>
                <a:ea typeface="+mn-ea"/>
              </a:rPr>
              <a:t>  self-glorifying</a:t>
            </a:r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2800">
                <a:effectLst>
                  <a:outerShdw blurRad="38100" dist="38100" dir="2700000" algn="tl">
                    <a:srgbClr val="DDDDDD"/>
                  </a:outerShdw>
                </a:effectLst>
                <a:ea typeface="+mj-ea"/>
              </a:rPr>
              <a:t>What reasons are given not to evaluate?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7800" y="1828800"/>
            <a:ext cx="8785225" cy="423068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1700" b="1" smtClean="0">
                <a:solidFill>
                  <a:srgbClr val="000000"/>
                </a:solidFill>
              </a:rPr>
              <a:t>Evaluation can be expensive and time-consuming.</a:t>
            </a:r>
          </a:p>
          <a:p>
            <a:pPr>
              <a:lnSpc>
                <a:spcPct val="90000"/>
              </a:lnSpc>
            </a:pPr>
            <a:endParaRPr lang="en-US" sz="1700" b="1" smtClean="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1700" b="1" smtClean="0">
                <a:solidFill>
                  <a:srgbClr val="000000"/>
                </a:solidFill>
              </a:rPr>
              <a:t>Many managers believe that the </a:t>
            </a:r>
            <a:r>
              <a:rPr lang="en-US" sz="1700" b="1" smtClean="0">
                <a:solidFill>
                  <a:srgbClr val="FF3300"/>
                </a:solidFill>
              </a:rPr>
              <a:t>"value of my program cannot be measured”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1700" b="1" smtClean="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1700" b="1" smtClean="0">
                <a:solidFill>
                  <a:srgbClr val="000000"/>
                </a:solidFill>
              </a:rPr>
              <a:t>Explicit and systematic program evaluation can be controversial</a:t>
            </a:r>
          </a:p>
          <a:p>
            <a:pPr lvl="1">
              <a:lnSpc>
                <a:spcPct val="90000"/>
              </a:lnSpc>
            </a:pPr>
            <a:endParaRPr lang="en-US" sz="1700" b="1" smtClean="0">
              <a:solidFill>
                <a:srgbClr val="0000FF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sz="1500" b="1" smtClean="0">
                <a:solidFill>
                  <a:srgbClr val="0000FF"/>
                </a:solidFill>
              </a:rPr>
              <a:t>Status quo is no accident…Some may be threatened</a:t>
            </a:r>
          </a:p>
          <a:p>
            <a:pPr lvl="1">
              <a:lnSpc>
                <a:spcPct val="90000"/>
              </a:lnSpc>
            </a:pPr>
            <a:endParaRPr lang="en-US" sz="1500" b="1" smtClean="0">
              <a:solidFill>
                <a:srgbClr val="0000FF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sz="1500" b="1" smtClean="0">
                <a:solidFill>
                  <a:srgbClr val="0000FF"/>
                </a:solidFill>
              </a:rPr>
              <a:t>Evaluation is NOT search and destroy mission</a:t>
            </a:r>
          </a:p>
          <a:p>
            <a:pPr lvl="1">
              <a:lnSpc>
                <a:spcPct val="90000"/>
              </a:lnSpc>
              <a:buFontTx/>
              <a:buNone/>
            </a:pPr>
            <a:endParaRPr lang="en-US" sz="1700" b="1" smtClean="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1700" b="1" smtClean="0">
                <a:solidFill>
                  <a:srgbClr val="000000"/>
                </a:solidFill>
              </a:rPr>
              <a:t>Agencies often lack personnel skilled in evaluation techniques</a:t>
            </a:r>
          </a:p>
          <a:p>
            <a:pPr>
              <a:lnSpc>
                <a:spcPct val="90000"/>
              </a:lnSpc>
            </a:pPr>
            <a:endParaRPr lang="en-US" sz="1700" b="1" smtClean="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1700" b="1" smtClean="0">
                <a:solidFill>
                  <a:srgbClr val="000000"/>
                </a:solidFill>
              </a:rPr>
              <a:t>Track record of quality and timeliness of evaluations is poor</a:t>
            </a:r>
          </a:p>
          <a:p>
            <a:pPr lvl="1">
              <a:lnSpc>
                <a:spcPct val="90000"/>
              </a:lnSpc>
            </a:pPr>
            <a:endParaRPr lang="en-US" sz="1700" b="1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Elements of evaluation… </a:t>
            </a:r>
            <a:r>
              <a:rPr lang="en-US" sz="2400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unit of analysis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7800" y="1652588"/>
            <a:ext cx="8509000" cy="44069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1800" b="1" smtClean="0">
                <a:solidFill>
                  <a:srgbClr val="000000"/>
                </a:solidFill>
              </a:rPr>
              <a:t>Activities of the entire agency?  A particular program?  A particular function?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1900" b="1" smtClean="0">
              <a:solidFill>
                <a:srgbClr val="000000"/>
              </a:solidFill>
            </a:endParaRPr>
          </a:p>
          <a:p>
            <a:pPr>
              <a:lnSpc>
                <a:spcPct val="80000"/>
              </a:lnSpc>
            </a:pPr>
            <a:r>
              <a:rPr lang="en-US" sz="1800" b="1" smtClean="0">
                <a:solidFill>
                  <a:srgbClr val="000000"/>
                </a:solidFill>
              </a:rPr>
              <a:t>May seem like a relatively simple task, perhaps not..</a:t>
            </a:r>
          </a:p>
          <a:p>
            <a:pPr lvl="1">
              <a:lnSpc>
                <a:spcPct val="80000"/>
              </a:lnSpc>
            </a:pPr>
            <a:endParaRPr lang="en-US" sz="1800" b="1" smtClean="0">
              <a:solidFill>
                <a:srgbClr val="3333FF"/>
              </a:solidFill>
            </a:endParaRPr>
          </a:p>
          <a:p>
            <a:pPr lvl="1">
              <a:lnSpc>
                <a:spcPct val="80000"/>
              </a:lnSpc>
            </a:pPr>
            <a:r>
              <a:rPr lang="en-US" sz="1500" b="1" smtClean="0">
                <a:solidFill>
                  <a:srgbClr val="3333FF"/>
                </a:solidFill>
              </a:rPr>
              <a:t>Persons may not see the wisdom in evaluation at present</a:t>
            </a:r>
          </a:p>
          <a:p>
            <a:pPr lvl="1">
              <a:lnSpc>
                <a:spcPct val="80000"/>
              </a:lnSpc>
            </a:pPr>
            <a:endParaRPr lang="en-US" sz="1500" b="1" smtClean="0">
              <a:solidFill>
                <a:srgbClr val="3333FF"/>
              </a:solidFill>
            </a:endParaRPr>
          </a:p>
          <a:p>
            <a:pPr lvl="1">
              <a:lnSpc>
                <a:spcPct val="80000"/>
              </a:lnSpc>
            </a:pPr>
            <a:r>
              <a:rPr lang="en-US" sz="1500" b="1" smtClean="0">
                <a:solidFill>
                  <a:srgbClr val="3333FF"/>
                </a:solidFill>
              </a:rPr>
              <a:t>May suggest different sequence of evaluation</a:t>
            </a:r>
          </a:p>
          <a:p>
            <a:pPr lvl="1">
              <a:lnSpc>
                <a:spcPct val="80000"/>
              </a:lnSpc>
            </a:pPr>
            <a:endParaRPr lang="en-US" sz="1500" b="1" smtClean="0">
              <a:solidFill>
                <a:srgbClr val="3333FF"/>
              </a:solidFill>
            </a:endParaRPr>
          </a:p>
          <a:p>
            <a:pPr lvl="1">
              <a:lnSpc>
                <a:spcPct val="80000"/>
              </a:lnSpc>
            </a:pPr>
            <a:r>
              <a:rPr lang="en-US" sz="1500" b="1" smtClean="0">
                <a:solidFill>
                  <a:srgbClr val="3333FF"/>
                </a:solidFill>
              </a:rPr>
              <a:t>May see different lines of demarcation between programs and functions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1500" b="1" smtClean="0">
              <a:solidFill>
                <a:srgbClr val="000000"/>
              </a:solidFill>
            </a:endParaRPr>
          </a:p>
          <a:p>
            <a:pPr>
              <a:lnSpc>
                <a:spcPct val="80000"/>
              </a:lnSpc>
            </a:pPr>
            <a:r>
              <a:rPr lang="en-US" sz="1800" b="1" smtClean="0">
                <a:solidFill>
                  <a:srgbClr val="000000"/>
                </a:solidFill>
              </a:rPr>
              <a:t>In agencies which have not used evaluation extensively, these differences reflect different views of the organization which are prompted by the requirements of evaluation...</a:t>
            </a:r>
          </a:p>
          <a:p>
            <a:pPr lvl="1">
              <a:lnSpc>
                <a:spcPct val="80000"/>
              </a:lnSpc>
            </a:pPr>
            <a:endParaRPr lang="en-US" sz="1800" b="1" smtClean="0">
              <a:solidFill>
                <a:srgbClr val="0000FF"/>
              </a:solidFill>
            </a:endParaRPr>
          </a:p>
          <a:p>
            <a:pPr lvl="1">
              <a:lnSpc>
                <a:spcPct val="80000"/>
              </a:lnSpc>
            </a:pPr>
            <a:r>
              <a:rPr lang="en-US" sz="1500" b="1" smtClean="0">
                <a:solidFill>
                  <a:srgbClr val="0000FF"/>
                </a:solidFill>
              </a:rPr>
              <a:t>We just never thought about the agency in quite this way</a:t>
            </a:r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Elements of evaluation… </a:t>
            </a:r>
            <a:br>
              <a:rPr lang="en-US" sz="280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28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…</a:t>
            </a:r>
            <a:r>
              <a:rPr lang="en-US" sz="2400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identifying program goals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752600"/>
            <a:ext cx="8458200" cy="4687888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1600" b="1" smtClean="0">
                <a:solidFill>
                  <a:srgbClr val="000000"/>
                </a:solidFill>
              </a:rPr>
              <a:t>Goals should appear in the mission statement, the goals for the project, the activities prescribed for the implementation of the enterprise</a:t>
            </a:r>
          </a:p>
          <a:p>
            <a:pPr>
              <a:lnSpc>
                <a:spcPct val="80000"/>
              </a:lnSpc>
            </a:pPr>
            <a:endParaRPr lang="en-US" sz="1600" b="1" smtClean="0">
              <a:solidFill>
                <a:srgbClr val="000000"/>
              </a:solidFill>
            </a:endParaRPr>
          </a:p>
          <a:p>
            <a:pPr>
              <a:lnSpc>
                <a:spcPct val="80000"/>
              </a:lnSpc>
            </a:pPr>
            <a:r>
              <a:rPr lang="en-US" sz="1600" b="1" smtClean="0">
                <a:solidFill>
                  <a:srgbClr val="000000"/>
                </a:solidFill>
              </a:rPr>
              <a:t>If they do not exist, then evaluation is much more difficult but not impossible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1600" b="1" smtClean="0">
              <a:solidFill>
                <a:srgbClr val="000000"/>
              </a:solidFill>
            </a:endParaRPr>
          </a:p>
          <a:p>
            <a:pPr>
              <a:lnSpc>
                <a:spcPct val="80000"/>
              </a:lnSpc>
            </a:pPr>
            <a:r>
              <a:rPr lang="en-US" sz="1600" b="1" smtClean="0">
                <a:solidFill>
                  <a:srgbClr val="000000"/>
                </a:solidFill>
              </a:rPr>
              <a:t>Not having them already reflects little regard for any evaluation process</a:t>
            </a:r>
          </a:p>
          <a:p>
            <a:pPr lvl="1">
              <a:lnSpc>
                <a:spcPct val="80000"/>
              </a:lnSpc>
            </a:pPr>
            <a:endParaRPr lang="en-US" sz="1600" b="1" smtClean="0">
              <a:solidFill>
                <a:srgbClr val="0000FF"/>
              </a:solidFill>
            </a:endParaRPr>
          </a:p>
          <a:p>
            <a:pPr lvl="1">
              <a:lnSpc>
                <a:spcPct val="80000"/>
              </a:lnSpc>
            </a:pPr>
            <a:r>
              <a:rPr lang="en-US" sz="1600" b="1" smtClean="0">
                <a:solidFill>
                  <a:srgbClr val="0000FF"/>
                </a:solidFill>
              </a:rPr>
              <a:t>The program was not planned with evaluation in mind, therefore…</a:t>
            </a:r>
          </a:p>
          <a:p>
            <a:pPr lvl="1">
              <a:lnSpc>
                <a:spcPct val="80000"/>
              </a:lnSpc>
            </a:pPr>
            <a:endParaRPr lang="en-US" sz="1600" b="1" smtClean="0">
              <a:solidFill>
                <a:srgbClr val="0000FF"/>
              </a:solidFill>
            </a:endParaRPr>
          </a:p>
          <a:p>
            <a:pPr lvl="1">
              <a:lnSpc>
                <a:spcPct val="80000"/>
              </a:lnSpc>
            </a:pPr>
            <a:r>
              <a:rPr lang="en-US" sz="1600" b="1" smtClean="0">
                <a:solidFill>
                  <a:srgbClr val="0000FF"/>
                </a:solidFill>
              </a:rPr>
              <a:t>It was probably implemented with the same lack of regard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1600" b="1" smtClean="0">
              <a:solidFill>
                <a:srgbClr val="0000FF"/>
              </a:solidFill>
            </a:endParaRPr>
          </a:p>
          <a:p>
            <a:pPr>
              <a:lnSpc>
                <a:spcPct val="80000"/>
              </a:lnSpc>
            </a:pPr>
            <a:r>
              <a:rPr lang="en-US" sz="1600" b="1" smtClean="0">
                <a:solidFill>
                  <a:srgbClr val="000000"/>
                </a:solidFill>
              </a:rPr>
              <a:t>If goals were not specified, then must bring together appropriate persons to objectively specify what the goals of the program were</a:t>
            </a:r>
          </a:p>
          <a:p>
            <a:pPr>
              <a:lnSpc>
                <a:spcPct val="80000"/>
              </a:lnSpc>
            </a:pPr>
            <a:endParaRPr lang="en-US" sz="1600" b="1" smtClean="0">
              <a:solidFill>
                <a:srgbClr val="000000"/>
              </a:solidFill>
            </a:endParaRPr>
          </a:p>
          <a:p>
            <a:pPr>
              <a:lnSpc>
                <a:spcPct val="80000"/>
              </a:lnSpc>
            </a:pPr>
            <a:r>
              <a:rPr lang="en-US" sz="1600" b="1" smtClean="0">
                <a:solidFill>
                  <a:srgbClr val="000000"/>
                </a:solidFill>
              </a:rPr>
              <a:t>Goals that are established by some appropriate professional org. may also be utilized as frame of reference</a:t>
            </a:r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Elements of evaluation… </a:t>
            </a:r>
            <a:br>
              <a:rPr lang="en-US" sz="240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24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…</a:t>
            </a:r>
            <a:r>
              <a:rPr lang="en-US" sz="2400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identifying evaluation criteria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2286000"/>
            <a:ext cx="8297863" cy="330517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1700" b="1" smtClean="0">
                <a:solidFill>
                  <a:srgbClr val="000000"/>
                </a:solidFill>
              </a:rPr>
              <a:t>Goals should not only reflect what we want to do, but to what extent (quality) we want to do it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1700" b="1" smtClean="0">
              <a:solidFill>
                <a:srgbClr val="000000"/>
              </a:solidFill>
            </a:endParaRPr>
          </a:p>
          <a:p>
            <a:pPr>
              <a:lnSpc>
                <a:spcPct val="80000"/>
              </a:lnSpc>
            </a:pPr>
            <a:r>
              <a:rPr lang="en-US" sz="1700" b="1" smtClean="0">
                <a:solidFill>
                  <a:srgbClr val="000000"/>
                </a:solidFill>
              </a:rPr>
              <a:t>If only measure aspects like # persons placed without examining if they ever come back into program…</a:t>
            </a:r>
          </a:p>
          <a:p>
            <a:pPr lvl="1">
              <a:lnSpc>
                <a:spcPct val="80000"/>
              </a:lnSpc>
            </a:pPr>
            <a:endParaRPr lang="en-US" sz="1700" b="1" smtClean="0">
              <a:solidFill>
                <a:srgbClr val="0000FF"/>
              </a:solidFill>
            </a:endParaRPr>
          </a:p>
          <a:p>
            <a:pPr lvl="1">
              <a:lnSpc>
                <a:spcPct val="80000"/>
              </a:lnSpc>
            </a:pPr>
            <a:r>
              <a:rPr lang="en-US" sz="1500" b="1" smtClean="0">
                <a:solidFill>
                  <a:srgbClr val="0000FF"/>
                </a:solidFill>
              </a:rPr>
              <a:t>We may be able to specify the success of only certain aspects of the program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1700" b="1" smtClean="0">
              <a:solidFill>
                <a:srgbClr val="000000"/>
              </a:solidFill>
            </a:endParaRPr>
          </a:p>
          <a:p>
            <a:pPr>
              <a:lnSpc>
                <a:spcPct val="80000"/>
              </a:lnSpc>
            </a:pPr>
            <a:r>
              <a:rPr lang="en-US" sz="1700" b="1" smtClean="0">
                <a:solidFill>
                  <a:srgbClr val="000000"/>
                </a:solidFill>
              </a:rPr>
              <a:t>Evaluation criteria should also explicitly consider unintended consequences of the program...especially negative effects</a:t>
            </a:r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2800">
                <a:effectLst>
                  <a:outerShdw blurRad="38100" dist="38100" dir="2700000" algn="tl">
                    <a:srgbClr val="DDDDDD"/>
                  </a:outerShdw>
                </a:effectLst>
                <a:ea typeface="+mj-ea"/>
              </a:rPr>
              <a:t>Factors in establishing criteria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7800" y="1652588"/>
            <a:ext cx="8204200" cy="44069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1900" b="1" smtClean="0"/>
              <a:t>More than one objective and evaluation criterion need to be considered</a:t>
            </a:r>
          </a:p>
          <a:p>
            <a:pPr lvl="1">
              <a:lnSpc>
                <a:spcPct val="80000"/>
              </a:lnSpc>
              <a:buFontTx/>
              <a:buNone/>
            </a:pPr>
            <a:endParaRPr lang="en-US" sz="1700" b="1" smtClean="0"/>
          </a:p>
          <a:p>
            <a:pPr lvl="1">
              <a:lnSpc>
                <a:spcPct val="80000"/>
              </a:lnSpc>
            </a:pPr>
            <a:r>
              <a:rPr lang="en-US" sz="1700" b="1" smtClean="0">
                <a:solidFill>
                  <a:srgbClr val="0000FF"/>
                </a:solidFill>
              </a:rPr>
              <a:t>Rarely is a single objective and criterion sufficient to examine the effects of a program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2100" b="1" smtClean="0"/>
          </a:p>
          <a:p>
            <a:pPr>
              <a:lnSpc>
                <a:spcPct val="80000"/>
              </a:lnSpc>
            </a:pPr>
            <a:r>
              <a:rPr lang="en-US" sz="1900" b="1" smtClean="0"/>
              <a:t>Evaluation criteria should not be rejected because of the apparent difficulties in measuring them</a:t>
            </a:r>
          </a:p>
          <a:p>
            <a:pPr lvl="1">
              <a:lnSpc>
                <a:spcPct val="80000"/>
              </a:lnSpc>
            </a:pPr>
            <a:endParaRPr lang="en-US" sz="1700" b="1" smtClean="0"/>
          </a:p>
          <a:p>
            <a:pPr lvl="1">
              <a:lnSpc>
                <a:spcPct val="80000"/>
              </a:lnSpc>
            </a:pPr>
            <a:r>
              <a:rPr lang="en-US" sz="1700" b="1" smtClean="0">
                <a:solidFill>
                  <a:srgbClr val="0000FF"/>
                </a:solidFill>
              </a:rPr>
              <a:t>Evaluation criteria should be identified </a:t>
            </a:r>
            <a:r>
              <a:rPr lang="en-US" sz="1700" b="1" i="1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initially</a:t>
            </a:r>
            <a:r>
              <a:rPr lang="en-US" sz="1700" b="1" smtClean="0">
                <a:solidFill>
                  <a:srgbClr val="0000FF"/>
                </a:solidFill>
              </a:rPr>
              <a:t> without concern for how they will be measured</a:t>
            </a:r>
          </a:p>
          <a:p>
            <a:pPr lvl="1">
              <a:lnSpc>
                <a:spcPct val="80000"/>
              </a:lnSpc>
            </a:pPr>
            <a:endParaRPr lang="en-US" sz="1700" b="1" smtClean="0">
              <a:solidFill>
                <a:srgbClr val="0000FF"/>
              </a:solidFill>
            </a:endParaRPr>
          </a:p>
          <a:p>
            <a:pPr lvl="1">
              <a:lnSpc>
                <a:spcPct val="80000"/>
              </a:lnSpc>
            </a:pPr>
            <a:r>
              <a:rPr lang="en-US" sz="1700" b="1" smtClean="0">
                <a:solidFill>
                  <a:srgbClr val="0000FF"/>
                </a:solidFill>
              </a:rPr>
              <a:t>Often, partial ways of measurement are possible after some reflection, and…</a:t>
            </a:r>
          </a:p>
          <a:p>
            <a:pPr lvl="1">
              <a:lnSpc>
                <a:spcPct val="80000"/>
              </a:lnSpc>
            </a:pPr>
            <a:endParaRPr lang="en-US" sz="1700" b="1" smtClean="0">
              <a:solidFill>
                <a:srgbClr val="0000FF"/>
              </a:solidFill>
            </a:endParaRPr>
          </a:p>
          <a:p>
            <a:pPr lvl="1">
              <a:lnSpc>
                <a:spcPct val="80000"/>
              </a:lnSpc>
            </a:pPr>
            <a:r>
              <a:rPr lang="en-US" sz="1700" b="1" smtClean="0">
                <a:solidFill>
                  <a:srgbClr val="0000FF"/>
                </a:solidFill>
              </a:rPr>
              <a:t>If criterion is important to program, it must be considered</a:t>
            </a:r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200">
                <a:effectLst>
                  <a:outerShdw blurRad="38100" dist="38100" dir="2700000" algn="tl">
                    <a:srgbClr val="DDDDDD"/>
                  </a:outerShdw>
                </a:effectLst>
                <a:ea typeface="+mj-ea"/>
              </a:rPr>
              <a:t>Factors in establishing criteria,  </a:t>
            </a:r>
            <a:r>
              <a:rPr lang="en-US" sz="2000">
                <a:effectLst>
                  <a:outerShdw blurRad="38100" dist="38100" dir="2700000" algn="tl">
                    <a:srgbClr val="DDDDDD"/>
                  </a:outerShdw>
                </a:effectLst>
                <a:ea typeface="+mj-ea"/>
              </a:rPr>
              <a:t>p.2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100" b="1" smtClean="0"/>
              <a:t>Program effects on individual population groups should be distinguished</a:t>
            </a:r>
          </a:p>
          <a:p>
            <a:pPr lvl="1">
              <a:lnSpc>
                <a:spcPct val="90000"/>
              </a:lnSpc>
            </a:pPr>
            <a:endParaRPr lang="en-US" sz="2100" b="1" smtClean="0"/>
          </a:p>
          <a:p>
            <a:pPr lvl="1">
              <a:lnSpc>
                <a:spcPct val="90000"/>
              </a:lnSpc>
            </a:pPr>
            <a:r>
              <a:rPr lang="en-US" sz="1900" b="1" smtClean="0">
                <a:solidFill>
                  <a:srgbClr val="0000FF"/>
                </a:solidFill>
              </a:rPr>
              <a:t>Different groups may be affected by program in different ways...the impact may be complex</a:t>
            </a:r>
          </a:p>
          <a:p>
            <a:pPr lvl="1">
              <a:lnSpc>
                <a:spcPct val="90000"/>
              </a:lnSpc>
              <a:buFontTx/>
              <a:buNone/>
            </a:pPr>
            <a:endParaRPr lang="en-US" sz="1900" b="1" smtClean="0"/>
          </a:p>
          <a:p>
            <a:pPr lvl="1">
              <a:lnSpc>
                <a:spcPct val="90000"/>
              </a:lnSpc>
            </a:pPr>
            <a:r>
              <a:rPr lang="en-US" sz="1900" b="1" smtClean="0">
                <a:solidFill>
                  <a:srgbClr val="0000FF"/>
                </a:solidFill>
              </a:rPr>
              <a:t>May consider following points</a:t>
            </a:r>
            <a:endParaRPr lang="en-US" sz="1900" b="1" smtClean="0"/>
          </a:p>
          <a:p>
            <a:pPr lvl="2">
              <a:lnSpc>
                <a:spcPct val="90000"/>
              </a:lnSpc>
            </a:pPr>
            <a:r>
              <a:rPr lang="en-US" sz="1600" b="1" smtClean="0">
                <a:solidFill>
                  <a:srgbClr val="FF3300"/>
                </a:solidFill>
              </a:rPr>
              <a:t>Program will have </a:t>
            </a:r>
            <a:r>
              <a:rPr lang="en-US" sz="1600" b="1" i="1" smtClean="0">
                <a:solidFill>
                  <a:srgbClr val="FF3300"/>
                </a:solidFill>
              </a:rPr>
              <a:t>intended</a:t>
            </a:r>
            <a:r>
              <a:rPr lang="en-US" sz="1600" b="1" smtClean="0">
                <a:solidFill>
                  <a:srgbClr val="FF3300"/>
                </a:solidFill>
              </a:rPr>
              <a:t> beneficiaries…clients</a:t>
            </a:r>
          </a:p>
          <a:p>
            <a:pPr lvl="2">
              <a:lnSpc>
                <a:spcPct val="90000"/>
              </a:lnSpc>
            </a:pPr>
            <a:endParaRPr lang="en-US" sz="1600" b="1" smtClean="0">
              <a:solidFill>
                <a:srgbClr val="FF3300"/>
              </a:solidFill>
            </a:endParaRPr>
          </a:p>
          <a:p>
            <a:pPr lvl="2">
              <a:lnSpc>
                <a:spcPct val="90000"/>
              </a:lnSpc>
            </a:pPr>
            <a:r>
              <a:rPr lang="en-US" sz="1600" b="1" smtClean="0">
                <a:solidFill>
                  <a:srgbClr val="FF3300"/>
                </a:solidFill>
              </a:rPr>
              <a:t>Program is likely to have persons who are </a:t>
            </a:r>
            <a:r>
              <a:rPr lang="en-US" sz="1600" b="1" i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not </a:t>
            </a:r>
            <a:r>
              <a:rPr lang="en-US" sz="1600" b="1" smtClean="0">
                <a:solidFill>
                  <a:srgbClr val="FF3300"/>
                </a:solidFill>
              </a:rPr>
              <a:t>intended beneficiaries but…</a:t>
            </a:r>
          </a:p>
          <a:p>
            <a:pPr lvl="2">
              <a:lnSpc>
                <a:spcPct val="90000"/>
              </a:lnSpc>
            </a:pPr>
            <a:endParaRPr lang="en-US" sz="1600" b="1" smtClean="0">
              <a:solidFill>
                <a:srgbClr val="FF3300"/>
              </a:solidFill>
            </a:endParaRPr>
          </a:p>
          <a:p>
            <a:pPr lvl="2">
              <a:lnSpc>
                <a:spcPct val="90000"/>
              </a:lnSpc>
            </a:pPr>
            <a:r>
              <a:rPr lang="en-US" sz="1600" b="1" smtClean="0">
                <a:solidFill>
                  <a:srgbClr val="FF3300"/>
                </a:solidFill>
              </a:rPr>
              <a:t>Who are affected by program either positively or negatively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1900" b="1" smtClean="0"/>
          </a:p>
          <a:p>
            <a:pPr>
              <a:lnSpc>
                <a:spcPct val="90000"/>
              </a:lnSpc>
            </a:pPr>
            <a:r>
              <a:rPr lang="en-US" sz="2100" b="1" smtClean="0"/>
              <a:t>Always include dollar cost as one criterion</a:t>
            </a:r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Using evaluation results…</a:t>
            </a:r>
            <a:r>
              <a:rPr lang="en-US" sz="2800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so now what?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7800" y="1981200"/>
            <a:ext cx="8051800" cy="4078288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1700" b="1" smtClean="0"/>
              <a:t>How are the evaluation results incorporated into the future plans of the organization?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1700" b="1" smtClean="0"/>
          </a:p>
          <a:p>
            <a:pPr>
              <a:lnSpc>
                <a:spcPct val="80000"/>
              </a:lnSpc>
            </a:pPr>
            <a:r>
              <a:rPr lang="en-US" sz="1700" b="1" smtClean="0"/>
              <a:t>Do any changes come about or...</a:t>
            </a:r>
          </a:p>
          <a:p>
            <a:pPr lvl="1">
              <a:lnSpc>
                <a:spcPct val="80000"/>
              </a:lnSpc>
            </a:pPr>
            <a:endParaRPr lang="en-US" sz="1900" b="1" smtClean="0"/>
          </a:p>
          <a:p>
            <a:pPr lvl="1">
              <a:lnSpc>
                <a:spcPct val="80000"/>
              </a:lnSpc>
            </a:pPr>
            <a:r>
              <a:rPr lang="en-US" sz="1500" b="1" smtClean="0">
                <a:solidFill>
                  <a:srgbClr val="0000FF"/>
                </a:solidFill>
              </a:rPr>
              <a:t>Are we at stable state...or...</a:t>
            </a:r>
          </a:p>
          <a:p>
            <a:pPr lvl="1">
              <a:lnSpc>
                <a:spcPct val="80000"/>
              </a:lnSpc>
            </a:pPr>
            <a:endParaRPr lang="en-US" sz="1500" b="1" smtClean="0">
              <a:solidFill>
                <a:srgbClr val="0000FF"/>
              </a:solidFill>
            </a:endParaRPr>
          </a:p>
          <a:p>
            <a:pPr lvl="1">
              <a:lnSpc>
                <a:spcPct val="80000"/>
              </a:lnSpc>
            </a:pPr>
            <a:r>
              <a:rPr lang="en-US" sz="1500" b="1" smtClean="0">
                <a:solidFill>
                  <a:srgbClr val="0000FF"/>
                </a:solidFill>
              </a:rPr>
              <a:t>Are we like the toy car that just changes directions when it hits a wall...</a:t>
            </a:r>
          </a:p>
          <a:p>
            <a:pPr lvl="1">
              <a:lnSpc>
                <a:spcPct val="80000"/>
              </a:lnSpc>
            </a:pPr>
            <a:endParaRPr lang="en-US" sz="1500" b="1" smtClean="0">
              <a:solidFill>
                <a:srgbClr val="0000FF"/>
              </a:solidFill>
            </a:endParaRPr>
          </a:p>
          <a:p>
            <a:pPr lvl="1">
              <a:lnSpc>
                <a:spcPct val="80000"/>
              </a:lnSpc>
            </a:pPr>
            <a:r>
              <a:rPr lang="en-US" sz="1500" b="1" smtClean="0">
                <a:solidFill>
                  <a:srgbClr val="0000FF"/>
                </a:solidFill>
              </a:rPr>
              <a:t>No organizational memory except for the latest collision with the wall</a:t>
            </a:r>
          </a:p>
          <a:p>
            <a:pPr>
              <a:lnSpc>
                <a:spcPct val="80000"/>
              </a:lnSpc>
            </a:pPr>
            <a:endParaRPr lang="en-US" sz="1700" b="1" smtClean="0"/>
          </a:p>
          <a:p>
            <a:pPr>
              <a:lnSpc>
                <a:spcPct val="80000"/>
              </a:lnSpc>
            </a:pPr>
            <a:r>
              <a:rPr lang="en-US" sz="1700" b="1" smtClean="0"/>
              <a:t>The findings of the evaluation and the "truth" they reveal about the agency form the basis for the claim for other…</a:t>
            </a:r>
          </a:p>
          <a:p>
            <a:pPr lvl="1">
              <a:lnSpc>
                <a:spcPct val="80000"/>
              </a:lnSpc>
              <a:buFontTx/>
              <a:buNone/>
            </a:pPr>
            <a:endParaRPr lang="en-US" sz="1700" b="1" smtClean="0"/>
          </a:p>
          <a:p>
            <a:pPr lvl="1">
              <a:lnSpc>
                <a:spcPct val="80000"/>
              </a:lnSpc>
            </a:pPr>
            <a:r>
              <a:rPr lang="en-US" sz="1500" b="1" smtClean="0">
                <a:solidFill>
                  <a:srgbClr val="0000FF"/>
                </a:solidFill>
              </a:rPr>
              <a:t>funds…support…goodwill…projects</a:t>
            </a:r>
            <a:endParaRPr lang="en-US" sz="1500" b="1" smtClean="0"/>
          </a:p>
          <a:p>
            <a:pPr lvl="1">
              <a:lnSpc>
                <a:spcPct val="80000"/>
              </a:lnSpc>
            </a:pPr>
            <a:endParaRPr lang="en-US" sz="1500" b="1" smtClean="0">
              <a:solidFill>
                <a:srgbClr val="3333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lvl="1">
              <a:lnSpc>
                <a:spcPct val="80000"/>
              </a:lnSpc>
            </a:pPr>
            <a:r>
              <a:rPr lang="en-US" sz="2000" b="1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...AND SO IT GOES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2800">
                <a:effectLst>
                  <a:outerShdw blurRad="38100" dist="38100" dir="2700000" algn="tl">
                    <a:srgbClr val="DDDDDD"/>
                  </a:outerShdw>
                </a:effectLst>
                <a:ea typeface="+mj-ea"/>
              </a:rPr>
              <a:t>What does program evaluation mean?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7800" y="2209800"/>
            <a:ext cx="8785225" cy="3849688"/>
          </a:xfrm>
        </p:spPr>
        <p:txBody>
          <a:bodyPr/>
          <a:lstStyle/>
          <a:p>
            <a:r>
              <a:rPr lang="en-US" sz="1900" b="1" smtClean="0">
                <a:solidFill>
                  <a:srgbClr val="000000"/>
                </a:solidFill>
              </a:rPr>
              <a:t>Program refers to an activity or group of activities undertaken by an agency to serve the public.</a:t>
            </a:r>
          </a:p>
          <a:p>
            <a:endParaRPr lang="en-US" sz="1900" b="1" smtClean="0">
              <a:solidFill>
                <a:srgbClr val="000000"/>
              </a:solidFill>
            </a:endParaRPr>
          </a:p>
          <a:p>
            <a:r>
              <a:rPr lang="en-US" sz="1900" b="1" smtClean="0">
                <a:solidFill>
                  <a:srgbClr val="000000"/>
                </a:solidFill>
              </a:rPr>
              <a:t>Program evaluation is the </a:t>
            </a:r>
            <a:r>
              <a:rPr lang="en-US" sz="1900" b="1" smtClean="0">
                <a:solidFill>
                  <a:srgbClr val="3333FF"/>
                </a:solidFill>
              </a:rPr>
              <a:t>systematic assessment</a:t>
            </a:r>
            <a:r>
              <a:rPr lang="en-US" sz="1900" b="1" smtClean="0">
                <a:solidFill>
                  <a:srgbClr val="000000"/>
                </a:solidFill>
              </a:rPr>
              <a:t> of the</a:t>
            </a:r>
          </a:p>
          <a:p>
            <a:pPr lvl="1"/>
            <a:endParaRPr lang="en-US" sz="1700" b="1" smtClean="0">
              <a:solidFill>
                <a:srgbClr val="0000FF"/>
              </a:solidFill>
            </a:endParaRPr>
          </a:p>
          <a:p>
            <a:pPr lvl="1"/>
            <a:r>
              <a:rPr lang="en-US" sz="1500" b="1" smtClean="0">
                <a:solidFill>
                  <a:srgbClr val="0000FF"/>
                </a:solidFill>
              </a:rPr>
              <a:t>operation</a:t>
            </a:r>
            <a:r>
              <a:rPr lang="en-US" sz="1500" b="1" smtClean="0">
                <a:solidFill>
                  <a:srgbClr val="000000"/>
                </a:solidFill>
              </a:rPr>
              <a:t> </a:t>
            </a:r>
            <a:r>
              <a:rPr lang="en-US" sz="1500" b="1" smtClean="0">
                <a:solidFill>
                  <a:srgbClr val="0000FF"/>
                </a:solidFill>
              </a:rPr>
              <a:t>and/or</a:t>
            </a:r>
            <a:r>
              <a:rPr lang="en-US" sz="1500" b="1" smtClean="0">
                <a:solidFill>
                  <a:srgbClr val="000000"/>
                </a:solidFill>
              </a:rPr>
              <a:t> </a:t>
            </a:r>
            <a:r>
              <a:rPr lang="en-US" sz="1500" b="1" smtClean="0">
                <a:solidFill>
                  <a:srgbClr val="0000FF"/>
                </a:solidFill>
              </a:rPr>
              <a:t>outcomes</a:t>
            </a:r>
            <a:r>
              <a:rPr lang="en-US" sz="1500" b="1" smtClean="0">
                <a:solidFill>
                  <a:srgbClr val="000000"/>
                </a:solidFill>
              </a:rPr>
              <a:t> of a program or policy…</a:t>
            </a:r>
          </a:p>
          <a:p>
            <a:pPr lvl="1"/>
            <a:endParaRPr lang="en-US" sz="1500" b="1" smtClean="0">
              <a:solidFill>
                <a:srgbClr val="000000"/>
              </a:solidFill>
            </a:endParaRPr>
          </a:p>
          <a:p>
            <a:pPr lvl="1"/>
            <a:r>
              <a:rPr lang="en-US" sz="1500" b="1" smtClean="0">
                <a:solidFill>
                  <a:srgbClr val="000000"/>
                </a:solidFill>
              </a:rPr>
              <a:t>compared to a set of </a:t>
            </a:r>
            <a:r>
              <a:rPr lang="en-US" sz="1500" b="1" smtClean="0">
                <a:solidFill>
                  <a:srgbClr val="0000FF"/>
                </a:solidFill>
              </a:rPr>
              <a:t>explicit or implicit standards</a:t>
            </a:r>
            <a:r>
              <a:rPr lang="en-US" sz="1500" b="1" smtClean="0">
                <a:solidFill>
                  <a:srgbClr val="000000"/>
                </a:solidFill>
              </a:rPr>
              <a:t>, as a means of…</a:t>
            </a:r>
          </a:p>
          <a:p>
            <a:pPr lvl="1"/>
            <a:endParaRPr lang="en-US" sz="1500" b="1" smtClean="0">
              <a:solidFill>
                <a:srgbClr val="000000"/>
              </a:solidFill>
            </a:endParaRPr>
          </a:p>
          <a:p>
            <a:pPr lvl="1"/>
            <a:r>
              <a:rPr lang="en-US" sz="1500" b="1" smtClean="0">
                <a:solidFill>
                  <a:srgbClr val="000000"/>
                </a:solidFill>
              </a:rPr>
              <a:t>contributing to the </a:t>
            </a:r>
            <a:r>
              <a:rPr lang="en-US" sz="1500" b="1" smtClean="0">
                <a:solidFill>
                  <a:srgbClr val="0000FF"/>
                </a:solidFill>
              </a:rPr>
              <a:t>improvement</a:t>
            </a:r>
            <a:r>
              <a:rPr lang="en-US" sz="1500" b="1" smtClean="0">
                <a:solidFill>
                  <a:srgbClr val="000000"/>
                </a:solidFill>
              </a:rPr>
              <a:t> of the program or policy</a:t>
            </a:r>
            <a:r>
              <a:rPr lang="en-US" sz="1700" b="1" smtClean="0">
                <a:solidFill>
                  <a:srgbClr val="000000"/>
                </a:solidFill>
              </a:rPr>
              <a:t> </a:t>
            </a:r>
            <a:r>
              <a:rPr lang="en-US" sz="1400" b="1" smtClean="0">
                <a:solidFill>
                  <a:srgbClr val="000000"/>
                </a:solidFill>
              </a:rPr>
              <a:t>(Weiss 1998</a:t>
            </a:r>
            <a:r>
              <a:rPr lang="en-US" sz="1700" b="1" smtClean="0">
                <a:solidFill>
                  <a:srgbClr val="000000"/>
                </a:solidFill>
              </a:rPr>
              <a:t>).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2400">
                <a:effectLst>
                  <a:outerShdw blurRad="38100" dist="38100" dir="2700000" algn="tl">
                    <a:srgbClr val="DDDDDD"/>
                  </a:outerShdw>
                </a:effectLst>
                <a:ea typeface="+mj-ea"/>
              </a:rPr>
              <a:t>United Way Youth Violence Prevention Program Evaluation: </a:t>
            </a:r>
            <a:r>
              <a:rPr lang="en-US" sz="1800">
                <a:solidFill>
                  <a:srgbClr val="FF33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ea typeface="+mj-ea"/>
              </a:rPr>
              <a:t>Objectives &amp; Information Needs and Sources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38200" y="2514600"/>
            <a:ext cx="3810000" cy="4114800"/>
          </a:xfrm>
        </p:spPr>
        <p:txBody>
          <a:bodyPr/>
          <a:lstStyle/>
          <a:p>
            <a:r>
              <a:rPr lang="en-US" sz="1600" b="1" smtClean="0"/>
              <a:t>65% of participating youth will increase their academic performance at least one grade level in the area in which they are being tutored</a:t>
            </a:r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876800" y="2590800"/>
            <a:ext cx="3810000" cy="1524000"/>
          </a:xfrm>
          <a:solidFill>
            <a:srgbClr val="FFFF99"/>
          </a:solidFill>
        </p:spPr>
        <p:txBody>
          <a:bodyPr/>
          <a:lstStyle/>
          <a:p>
            <a:r>
              <a:rPr lang="en-US" sz="1600" b="1" smtClean="0"/>
              <a:t>Kaufmann/WRAT test...a pre/post test is required with pre-test administered at intake and the post-test administered in May '95</a:t>
            </a:r>
          </a:p>
        </p:txBody>
      </p:sp>
      <p:sp>
        <p:nvSpPr>
          <p:cNvPr id="36869" name="Text Box 5"/>
          <p:cNvSpPr txBox="1">
            <a:spLocks noChangeArrowheads="1"/>
          </p:cNvSpPr>
          <p:nvPr/>
        </p:nvSpPr>
        <p:spPr bwMode="auto">
          <a:xfrm>
            <a:off x="990600" y="2057400"/>
            <a:ext cx="2971800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b="1">
                <a:solidFill>
                  <a:srgbClr val="0000FF"/>
                </a:solidFill>
                <a:effectLst>
                  <a:outerShdw blurRad="38100" dist="38100" dir="2700000" algn="tl">
                    <a:srgbClr val="DDDDDD"/>
                  </a:outerShdw>
                </a:effectLst>
                <a:ea typeface="+mn-ea"/>
              </a:rPr>
              <a:t>Objective</a:t>
            </a:r>
          </a:p>
        </p:txBody>
      </p:sp>
      <p:sp>
        <p:nvSpPr>
          <p:cNvPr id="36870" name="Text Box 6"/>
          <p:cNvSpPr txBox="1">
            <a:spLocks noChangeArrowheads="1"/>
          </p:cNvSpPr>
          <p:nvPr/>
        </p:nvSpPr>
        <p:spPr bwMode="auto">
          <a:xfrm>
            <a:off x="4953000" y="2057400"/>
            <a:ext cx="2971800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b="1">
                <a:solidFill>
                  <a:srgbClr val="0000FF"/>
                </a:solidFill>
                <a:effectLst>
                  <a:outerShdw blurRad="38100" dist="38100" dir="2700000" algn="tl">
                    <a:srgbClr val="DDDDDD"/>
                  </a:outerShdw>
                </a:effectLst>
                <a:ea typeface="+mn-ea"/>
              </a:rPr>
              <a:t>Info. Needs &amp; Sources</a:t>
            </a:r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2400">
                <a:effectLst>
                  <a:outerShdw blurRad="38100" dist="38100" dir="2700000" algn="tl">
                    <a:srgbClr val="DDDDDD"/>
                  </a:outerShdw>
                </a:effectLst>
                <a:ea typeface="+mj-ea"/>
              </a:rPr>
              <a:t>Youth Violence Prevention Program Evaluation: </a:t>
            </a:r>
            <a:r>
              <a:rPr lang="en-US" sz="1800">
                <a:solidFill>
                  <a:srgbClr val="FF33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ea typeface="+mj-ea"/>
              </a:rPr>
              <a:t>Objectives &amp; Information Needs and Sources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77800" y="2057400"/>
            <a:ext cx="4306888" cy="1066800"/>
          </a:xfrm>
        </p:spPr>
        <p:txBody>
          <a:bodyPr/>
          <a:lstStyle/>
          <a:p>
            <a:r>
              <a:rPr lang="en-US" sz="1800" b="1" smtClean="0"/>
              <a:t>65% of participating youth will have positive reports of school behavior</a:t>
            </a:r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527550" y="2057400"/>
            <a:ext cx="4435475" cy="3581400"/>
          </a:xfrm>
          <a:solidFill>
            <a:srgbClr val="FFFF99"/>
          </a:solidFill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1300" b="1" smtClean="0">
                <a:solidFill>
                  <a:srgbClr val="3333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Teacher audit</a:t>
            </a:r>
            <a:r>
              <a:rPr lang="en-US" sz="1300" b="1" smtClean="0"/>
              <a:t>...</a:t>
            </a:r>
            <a:r>
              <a:rPr lang="en-US" sz="1400" b="1" smtClean="0"/>
              <a:t>written and/or verbal.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400" b="1" smtClean="0"/>
              <a:t>	Behavior checklist must be developed so that teachers agree re: which behaviors are to be included in the checklist, i.e., talking back to teachers, fighting in school, etc. At the end of the year the checklist will simply appear as a yes/no answer for each behavior indicating whether the participant had positive reports (yes) or the participant did not have positive reports (no).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400" b="1" smtClean="0"/>
              <a:t> </a:t>
            </a:r>
          </a:p>
          <a:p>
            <a:pPr>
              <a:lnSpc>
                <a:spcPct val="90000"/>
              </a:lnSpc>
            </a:pPr>
            <a:r>
              <a:rPr lang="en-US" sz="1400" b="1" smtClean="0"/>
              <a:t>The above is a narrow definition of "positive reports" and it is acceptable but what happens if a participant gets no reports, positive or negative?  We can simply "check" no report was given re: the particular behavior on the checklist.</a:t>
            </a:r>
            <a:r>
              <a:rPr lang="en-US" sz="1400" b="1" smtClean="0">
                <a:latin typeface="Futura Lt BT" pitchFamily="34" charset="0"/>
              </a:rPr>
              <a:t> </a:t>
            </a:r>
          </a:p>
        </p:txBody>
      </p:sp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2400">
                <a:effectLst>
                  <a:outerShdw blurRad="38100" dist="38100" dir="2700000" algn="tl">
                    <a:srgbClr val="DDDDDD"/>
                  </a:outerShdw>
                </a:effectLst>
                <a:ea typeface="+mj-ea"/>
              </a:rPr>
              <a:t>Youth Violence Prevention Program Evaluation:</a:t>
            </a:r>
            <a:r>
              <a:rPr lang="en-US" sz="2000">
                <a:effectLst>
                  <a:outerShdw blurRad="38100" dist="38100" dir="2700000" algn="tl">
                    <a:srgbClr val="DDDDDD"/>
                  </a:outerShdw>
                </a:effectLst>
                <a:ea typeface="+mj-ea"/>
              </a:rPr>
              <a:t/>
            </a:r>
            <a:br>
              <a:rPr lang="en-US" sz="2000">
                <a:effectLst>
                  <a:outerShdw blurRad="38100" dist="38100" dir="2700000" algn="tl">
                    <a:srgbClr val="DDDDDD"/>
                  </a:outerShdw>
                </a:effectLst>
                <a:ea typeface="+mj-ea"/>
              </a:rPr>
            </a:br>
            <a:r>
              <a:rPr lang="en-US" sz="1800">
                <a:solidFill>
                  <a:srgbClr val="FF33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ea typeface="+mj-ea"/>
              </a:rPr>
              <a:t>Objectives &amp; Information Needs and Sources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2362200"/>
            <a:ext cx="4306888" cy="3644900"/>
          </a:xfrm>
        </p:spPr>
        <p:txBody>
          <a:bodyPr/>
          <a:lstStyle/>
          <a:p>
            <a:r>
              <a:rPr lang="en-US" sz="1800" b="1" smtClean="0"/>
              <a:t>65% of participating youth will attend a minimum of 153 days during the school year</a:t>
            </a:r>
          </a:p>
        </p:txBody>
      </p:sp>
      <p:sp>
        <p:nvSpPr>
          <p:cNvPr id="3482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267200" y="2362200"/>
            <a:ext cx="4306888" cy="1014413"/>
          </a:xfrm>
          <a:solidFill>
            <a:srgbClr val="FFFF99"/>
          </a:solidFill>
        </p:spPr>
        <p:txBody>
          <a:bodyPr/>
          <a:lstStyle/>
          <a:p>
            <a:r>
              <a:rPr lang="en-US" sz="1800" b="1" smtClean="0"/>
              <a:t>School records from the nurse and from report cards</a:t>
            </a:r>
          </a:p>
        </p:txBody>
      </p:sp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2400">
                <a:effectLst>
                  <a:outerShdw blurRad="38100" dist="38100" dir="2700000" algn="tl">
                    <a:srgbClr val="DDDDDD"/>
                  </a:outerShdw>
                </a:effectLst>
                <a:ea typeface="+mj-ea"/>
              </a:rPr>
              <a:t>Youth Violence Prevention Program Evaluation:</a:t>
            </a:r>
            <a:r>
              <a:rPr lang="en-US" sz="2000">
                <a:effectLst>
                  <a:outerShdw blurRad="38100" dist="38100" dir="2700000" algn="tl">
                    <a:srgbClr val="DDDDDD"/>
                  </a:outerShdw>
                </a:effectLst>
                <a:ea typeface="+mj-ea"/>
              </a:rPr>
              <a:t/>
            </a:r>
            <a:br>
              <a:rPr lang="en-US" sz="2000">
                <a:effectLst>
                  <a:outerShdw blurRad="38100" dist="38100" dir="2700000" algn="tl">
                    <a:srgbClr val="DDDDDD"/>
                  </a:outerShdw>
                </a:effectLst>
                <a:ea typeface="+mj-ea"/>
              </a:rPr>
            </a:br>
            <a:r>
              <a:rPr lang="en-US" sz="1800">
                <a:solidFill>
                  <a:srgbClr val="FF33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ea typeface="+mj-ea"/>
              </a:rPr>
              <a:t>Objectives &amp; Information Needs and Sources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77800" y="1905000"/>
            <a:ext cx="4306888" cy="415448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1800" b="1" smtClean="0"/>
              <a:t>65% of participating youth with have no contacts with the Juvenile Justice System during the program year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900" smtClean="0"/>
              <a:t>	</a:t>
            </a:r>
          </a:p>
          <a:p>
            <a:pPr lvl="1">
              <a:lnSpc>
                <a:spcPct val="90000"/>
              </a:lnSpc>
            </a:pPr>
            <a:r>
              <a:rPr lang="en-US" sz="1500" b="1" i="1" smtClean="0">
                <a:solidFill>
                  <a:srgbClr val="FF3300"/>
                </a:solidFill>
              </a:rPr>
              <a:t>“Contact"</a:t>
            </a:r>
            <a:r>
              <a:rPr lang="en-US" sz="1500" b="1" smtClean="0"/>
              <a:t> is defined as </a:t>
            </a:r>
            <a:r>
              <a:rPr lang="en-US" sz="1500" b="1" i="1" smtClean="0">
                <a:solidFill>
                  <a:srgbClr val="FF3300"/>
                </a:solidFill>
              </a:rPr>
              <a:t>arrested and charged</a:t>
            </a:r>
            <a:r>
              <a:rPr lang="en-US" sz="1500" b="1" i="1" smtClean="0"/>
              <a:t>.</a:t>
            </a:r>
            <a:r>
              <a:rPr lang="en-US" sz="1500" b="1" smtClean="0"/>
              <a:t> </a:t>
            </a:r>
          </a:p>
          <a:p>
            <a:pPr lvl="1">
              <a:lnSpc>
                <a:spcPct val="90000"/>
              </a:lnSpc>
            </a:pPr>
            <a:endParaRPr lang="en-US" sz="1500" b="1" smtClean="0"/>
          </a:p>
          <a:p>
            <a:pPr lvl="1">
              <a:lnSpc>
                <a:spcPct val="90000"/>
              </a:lnSpc>
            </a:pPr>
            <a:r>
              <a:rPr lang="en-US" sz="1500" b="1" smtClean="0"/>
              <a:t>Ideally the information for each participant should indicate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1500" b="1" smtClean="0"/>
              <a:t>	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1500" b="1" smtClean="0"/>
              <a:t>	(a) whether a contact occurred and, if it did, 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1500" b="1" smtClean="0"/>
              <a:t>	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1500" b="1" smtClean="0"/>
              <a:t>	(b) for what offense.</a:t>
            </a:r>
          </a:p>
        </p:txBody>
      </p:sp>
      <p:sp>
        <p:nvSpPr>
          <p:cNvPr id="3584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56138" y="1981200"/>
            <a:ext cx="4306887" cy="838200"/>
          </a:xfrm>
          <a:solidFill>
            <a:srgbClr val="FFFF99"/>
          </a:solidFill>
        </p:spPr>
        <p:txBody>
          <a:bodyPr/>
          <a:lstStyle/>
          <a:p>
            <a:r>
              <a:rPr lang="en-US" sz="1800" b="1" smtClean="0"/>
              <a:t>Information from the police and/or Family Court records</a:t>
            </a:r>
          </a:p>
        </p:txBody>
      </p:sp>
    </p:spTree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2400">
                <a:effectLst>
                  <a:outerShdw blurRad="38100" dist="38100" dir="2700000" algn="tl">
                    <a:srgbClr val="DDDDDD"/>
                  </a:outerShdw>
                </a:effectLst>
                <a:ea typeface="+mj-ea"/>
              </a:rPr>
              <a:t>Youth Violence Prevention Program Evaluation:</a:t>
            </a:r>
            <a:r>
              <a:rPr lang="en-US" sz="2000">
                <a:effectLst>
                  <a:outerShdw blurRad="38100" dist="38100" dir="2700000" algn="tl">
                    <a:srgbClr val="DDDDDD"/>
                  </a:outerShdw>
                </a:effectLst>
                <a:ea typeface="+mj-ea"/>
              </a:rPr>
              <a:t/>
            </a:r>
            <a:br>
              <a:rPr lang="en-US" sz="2000">
                <a:effectLst>
                  <a:outerShdw blurRad="38100" dist="38100" dir="2700000" algn="tl">
                    <a:srgbClr val="DDDDDD"/>
                  </a:outerShdw>
                </a:effectLst>
                <a:ea typeface="+mj-ea"/>
              </a:rPr>
            </a:br>
            <a:r>
              <a:rPr lang="en-US" sz="1800">
                <a:solidFill>
                  <a:srgbClr val="FF33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ea typeface="+mj-ea"/>
              </a:rPr>
              <a:t>Objectives &amp; Information Needs and Sources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77800" y="1652588"/>
            <a:ext cx="4306888" cy="4406900"/>
          </a:xfrm>
        </p:spPr>
        <p:txBody>
          <a:bodyPr/>
          <a:lstStyle/>
          <a:p>
            <a:r>
              <a:rPr lang="en-US" sz="1800" b="1" smtClean="0"/>
              <a:t>80% of participating youth will demonstrate conflict resolution skills</a:t>
            </a:r>
          </a:p>
        </p:txBody>
      </p:sp>
      <p:sp>
        <p:nvSpPr>
          <p:cNvPr id="3686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441825" y="1652588"/>
            <a:ext cx="4521200" cy="3224212"/>
          </a:xfrm>
          <a:solidFill>
            <a:srgbClr val="FFFF99"/>
          </a:solidFill>
        </p:spPr>
        <p:txBody>
          <a:bodyPr/>
          <a:lstStyle/>
          <a:p>
            <a:r>
              <a:rPr lang="en-US" sz="1800" b="1" smtClean="0"/>
              <a:t>Info. from observation, testimonials from project staff, teachers (others?)</a:t>
            </a:r>
          </a:p>
          <a:p>
            <a:pPr>
              <a:buFontTx/>
              <a:buNone/>
            </a:pPr>
            <a:endParaRPr lang="en-US" sz="1800" b="1" smtClean="0"/>
          </a:p>
          <a:p>
            <a:r>
              <a:rPr lang="en-US" sz="1800" b="1" smtClean="0"/>
              <a:t>Must develop the areas of observation for this category and the manner in which the info. will be captured. Will it be a "checklist" as in the teacher audit of positive reports or a different approach?</a:t>
            </a:r>
          </a:p>
        </p:txBody>
      </p:sp>
    </p:spTree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2400">
                <a:effectLst>
                  <a:outerShdw blurRad="38100" dist="38100" dir="2700000" algn="tl">
                    <a:srgbClr val="DDDDDD"/>
                  </a:outerShdw>
                </a:effectLst>
                <a:ea typeface="+mj-ea"/>
              </a:rPr>
              <a:t>Youth Violence Prevention Program Evaluation:</a:t>
            </a:r>
            <a:r>
              <a:rPr lang="en-US" sz="2000">
                <a:effectLst>
                  <a:outerShdw blurRad="38100" dist="38100" dir="2700000" algn="tl">
                    <a:srgbClr val="DDDDDD"/>
                  </a:outerShdw>
                </a:effectLst>
                <a:ea typeface="+mj-ea"/>
              </a:rPr>
              <a:t/>
            </a:r>
            <a:br>
              <a:rPr lang="en-US" sz="2000">
                <a:effectLst>
                  <a:outerShdw blurRad="38100" dist="38100" dir="2700000" algn="tl">
                    <a:srgbClr val="DDDDDD"/>
                  </a:outerShdw>
                </a:effectLst>
                <a:ea typeface="+mj-ea"/>
              </a:rPr>
            </a:br>
            <a:r>
              <a:rPr lang="en-US" sz="1800">
                <a:solidFill>
                  <a:srgbClr val="FF33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ea typeface="+mj-ea"/>
              </a:rPr>
              <a:t>Objectives &amp; Information Needs and Sources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77800" y="2057400"/>
            <a:ext cx="4306888" cy="1219200"/>
          </a:xfrm>
        </p:spPr>
        <p:txBody>
          <a:bodyPr/>
          <a:lstStyle/>
          <a:p>
            <a:r>
              <a:rPr lang="en-US" sz="1800" b="1" smtClean="0"/>
              <a:t>60% of participating youth will demonstrate improved self-esteem</a:t>
            </a:r>
          </a:p>
        </p:txBody>
      </p:sp>
      <p:sp>
        <p:nvSpPr>
          <p:cNvPr id="4198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56138" y="2057400"/>
            <a:ext cx="4306887" cy="2590800"/>
          </a:xfrm>
          <a:solidFill>
            <a:srgbClr val="FFFF99"/>
          </a:solidFill>
        </p:spPr>
        <p:txBody>
          <a:bodyPr/>
          <a:lstStyle/>
          <a:p>
            <a:pPr>
              <a:defRPr/>
            </a:pPr>
            <a:r>
              <a:rPr lang="en-US" sz="1800" b="1">
                <a:ea typeface="+mn-ea"/>
              </a:rPr>
              <a:t>Info. from </a:t>
            </a:r>
            <a:r>
              <a:rPr lang="en-US" sz="1800" b="1" i="1">
                <a:effectLst>
                  <a:outerShdw blurRad="38100" dist="38100" dir="2700000" algn="tl">
                    <a:srgbClr val="FFFFFF"/>
                  </a:outerShdw>
                </a:effectLst>
                <a:ea typeface="+mn-ea"/>
              </a:rPr>
              <a:t>pre/post</a:t>
            </a:r>
            <a:r>
              <a:rPr lang="en-US" sz="1800" b="1">
                <a:ea typeface="+mn-ea"/>
              </a:rPr>
              <a:t> test from Boys/Girls Club survey and observation</a:t>
            </a:r>
          </a:p>
          <a:p>
            <a:pPr lvl="1">
              <a:defRPr/>
            </a:pPr>
            <a:endParaRPr lang="en-US" sz="1800" b="1"/>
          </a:p>
          <a:p>
            <a:pPr lvl="1">
              <a:defRPr/>
            </a:pPr>
            <a:r>
              <a:rPr lang="en-US" sz="1500" b="1"/>
              <a:t>Areas of behavior for observation must be developed.  It may be more useful to simply use the test from the Boys/Girls Club</a:t>
            </a:r>
          </a:p>
        </p:txBody>
      </p:sp>
    </p:spTree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2400">
                <a:effectLst>
                  <a:outerShdw blurRad="38100" dist="38100" dir="2700000" algn="tl">
                    <a:srgbClr val="DDDDDD"/>
                  </a:outerShdw>
                </a:effectLst>
                <a:ea typeface="+mj-ea"/>
              </a:rPr>
              <a:t>Youth Violence Prevention Program Evaluation:</a:t>
            </a:r>
            <a:r>
              <a:rPr lang="en-US" sz="2000">
                <a:effectLst>
                  <a:outerShdw blurRad="38100" dist="38100" dir="2700000" algn="tl">
                    <a:srgbClr val="DDDDDD"/>
                  </a:outerShdw>
                </a:effectLst>
                <a:ea typeface="+mj-ea"/>
              </a:rPr>
              <a:t/>
            </a:r>
            <a:br>
              <a:rPr lang="en-US" sz="2000">
                <a:effectLst>
                  <a:outerShdw blurRad="38100" dist="38100" dir="2700000" algn="tl">
                    <a:srgbClr val="DDDDDD"/>
                  </a:outerShdw>
                </a:effectLst>
                <a:ea typeface="+mj-ea"/>
              </a:rPr>
            </a:br>
            <a:r>
              <a:rPr lang="en-US" sz="1800">
                <a:solidFill>
                  <a:srgbClr val="FF33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ea typeface="+mj-ea"/>
              </a:rPr>
              <a:t>Objectives &amp; Information Needs and Sources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77800" y="2209800"/>
            <a:ext cx="4306888" cy="3849688"/>
          </a:xfrm>
        </p:spPr>
        <p:txBody>
          <a:bodyPr/>
          <a:lstStyle/>
          <a:p>
            <a:r>
              <a:rPr lang="en-US" sz="1800" b="1" smtClean="0"/>
              <a:t>50% of participating youth will identify an education goal</a:t>
            </a:r>
          </a:p>
          <a:p>
            <a:endParaRPr lang="en-US" sz="1800" b="1" smtClean="0"/>
          </a:p>
          <a:p>
            <a:r>
              <a:rPr lang="en-US" sz="1800" b="1" smtClean="0">
                <a:solidFill>
                  <a:srgbClr val="000000"/>
                </a:solidFill>
              </a:rPr>
              <a:t>70% of participating youth will demonstrate a reduction in negative behaviors/incidents with authority figures</a:t>
            </a:r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56138" y="2209800"/>
            <a:ext cx="4306887" cy="2971800"/>
          </a:xfrm>
          <a:solidFill>
            <a:srgbClr val="FFFF99"/>
          </a:solidFill>
        </p:spPr>
        <p:txBody>
          <a:bodyPr/>
          <a:lstStyle/>
          <a:p>
            <a:pPr>
              <a:defRPr/>
            </a:pPr>
            <a:r>
              <a:rPr lang="en-US" sz="1800" b="1">
                <a:ea typeface="+mn-ea"/>
              </a:rPr>
              <a:t>Self-reporting data</a:t>
            </a:r>
          </a:p>
          <a:p>
            <a:pPr>
              <a:defRPr/>
            </a:pPr>
            <a:endParaRPr lang="en-US" sz="1800" b="1">
              <a:ea typeface="+mn-ea"/>
            </a:endParaRPr>
          </a:p>
          <a:p>
            <a:pPr>
              <a:defRPr/>
            </a:pPr>
            <a:endParaRPr lang="en-US" sz="1800" b="1">
              <a:ea typeface="+mn-ea"/>
            </a:endParaRPr>
          </a:p>
          <a:p>
            <a:pPr>
              <a:defRPr/>
            </a:pPr>
            <a:r>
              <a:rPr lang="en-US" sz="1800" b="1">
                <a:solidFill>
                  <a:srgbClr val="000000"/>
                </a:solidFill>
                <a:ea typeface="+mn-ea"/>
              </a:rPr>
              <a:t>Information from parent/teacher audit on </a:t>
            </a:r>
            <a:r>
              <a:rPr lang="en-US" sz="1800" b="1" i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+mn-ea"/>
              </a:rPr>
              <a:t>pre/post</a:t>
            </a:r>
            <a:r>
              <a:rPr lang="en-US" sz="1800" b="1">
                <a:solidFill>
                  <a:srgbClr val="000000"/>
                </a:solidFill>
                <a:ea typeface="+mn-ea"/>
              </a:rPr>
              <a:t> basis</a:t>
            </a:r>
          </a:p>
          <a:p>
            <a:pPr lvl="1">
              <a:defRPr/>
            </a:pPr>
            <a:endParaRPr lang="en-US" sz="1800" b="1">
              <a:solidFill>
                <a:srgbClr val="000000"/>
              </a:solidFill>
            </a:endParaRPr>
          </a:p>
          <a:p>
            <a:pPr lvl="1">
              <a:defRPr/>
            </a:pPr>
            <a:r>
              <a:rPr lang="en-US" sz="1800" b="1">
                <a:solidFill>
                  <a:srgbClr val="000000"/>
                </a:solidFill>
              </a:rPr>
              <a:t>Must develop the areas to be observed as defined by "behaviors/incidents"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2800">
                <a:effectLst>
                  <a:outerShdw blurRad="38100" dist="38100" dir="2700000" algn="tl">
                    <a:srgbClr val="DDDDDD"/>
                  </a:outerShdw>
                </a:effectLst>
                <a:ea typeface="+mj-ea"/>
              </a:rPr>
              <a:t>Outcome and Process Evaluation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7800" y="2133600"/>
            <a:ext cx="8785225" cy="392588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 b="1" smtClean="0">
                <a:solidFill>
                  <a:srgbClr val="0000FF"/>
                </a:solidFill>
              </a:rPr>
              <a:t>Outcome</a:t>
            </a:r>
            <a:r>
              <a:rPr lang="en-US" sz="1700" b="1" smtClean="0">
                <a:solidFill>
                  <a:srgbClr val="000000"/>
                </a:solidFill>
              </a:rPr>
              <a:t>: refers to the end results of the program for the people it was intended to serve.</a:t>
            </a:r>
          </a:p>
          <a:p>
            <a:pPr>
              <a:lnSpc>
                <a:spcPct val="90000"/>
              </a:lnSpc>
            </a:pPr>
            <a:endParaRPr lang="en-US" sz="1700" b="1" smtClean="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000" b="1" smtClean="0">
                <a:solidFill>
                  <a:srgbClr val="0000FF"/>
                </a:solidFill>
              </a:rPr>
              <a:t>Impact evaluation</a:t>
            </a:r>
            <a:r>
              <a:rPr lang="en-US" sz="1700" b="1" smtClean="0">
                <a:solidFill>
                  <a:srgbClr val="0000FF"/>
                </a:solidFill>
              </a:rPr>
              <a:t> </a:t>
            </a:r>
            <a:r>
              <a:rPr lang="en-US" sz="1700" b="1" smtClean="0"/>
              <a:t>refers to a longer term outcomes and may refer to effects on a larger community.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1700" b="1" smtClean="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000" b="1" smtClean="0">
                <a:solidFill>
                  <a:srgbClr val="0000FF"/>
                </a:solidFill>
              </a:rPr>
              <a:t>Process:</a:t>
            </a:r>
            <a:r>
              <a:rPr lang="en-US" sz="1700" b="1" smtClean="0">
                <a:solidFill>
                  <a:srgbClr val="000000"/>
                </a:solidFill>
              </a:rPr>
              <a:t> refers to the activities of the program...what is going on.</a:t>
            </a:r>
          </a:p>
          <a:p>
            <a:pPr>
              <a:lnSpc>
                <a:spcPct val="90000"/>
              </a:lnSpc>
            </a:pPr>
            <a:endParaRPr lang="en-US" sz="1700" b="1" smtClean="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1700" b="1" smtClean="0">
                <a:solidFill>
                  <a:srgbClr val="000000"/>
                </a:solidFill>
              </a:rPr>
              <a:t>Although some program evaluation can focus on future effects, the focus here is on actual past performance of existing programs, i.e. retrospective.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900" b="1" smtClean="0">
                <a:solidFill>
                  <a:srgbClr val="0000FF"/>
                </a:solidFill>
                <a:latin typeface="Futura Lt BT" pitchFamily="34" charset="0"/>
              </a:rPr>
              <a:t>		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900" b="1" smtClean="0">
                <a:solidFill>
                  <a:srgbClr val="0000FF"/>
                </a:solidFill>
                <a:latin typeface="Futura Lt BT" pitchFamily="34" charset="0"/>
              </a:rPr>
              <a:t>		</a:t>
            </a:r>
            <a:endParaRPr lang="en-US" sz="1900" b="1" smtClean="0">
              <a:latin typeface="Futura Lt BT" pitchFamily="34" charset="0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en-US" sz="1900" b="1" smtClean="0">
              <a:latin typeface="Futura Lt BT" pitchFamily="34" charset="0"/>
            </a:endParaRPr>
          </a:p>
          <a:p>
            <a:pPr>
              <a:lnSpc>
                <a:spcPct val="90000"/>
              </a:lnSpc>
            </a:pPr>
            <a:endParaRPr lang="en-US" sz="25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Comparison between evaluation &amp; other research…</a:t>
            </a:r>
            <a:r>
              <a:rPr lang="en-US" sz="2000" i="1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differences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7800" y="1905000"/>
            <a:ext cx="8785225" cy="415448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1700" b="1" smtClean="0">
                <a:solidFill>
                  <a:srgbClr val="3333FF"/>
                </a:solidFill>
              </a:rPr>
              <a:t>Utility:</a:t>
            </a:r>
            <a:r>
              <a:rPr lang="en-US" sz="1700" b="1" smtClean="0"/>
              <a:t>   evaluation is intended for use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1700" b="1" smtClean="0"/>
          </a:p>
          <a:p>
            <a:pPr>
              <a:lnSpc>
                <a:spcPct val="90000"/>
              </a:lnSpc>
            </a:pPr>
            <a:r>
              <a:rPr lang="en-US" sz="1700" b="1" smtClean="0">
                <a:solidFill>
                  <a:srgbClr val="3333FF"/>
                </a:solidFill>
              </a:rPr>
              <a:t>Program-Derived Questions:</a:t>
            </a:r>
            <a:r>
              <a:rPr lang="en-US" sz="1700" b="1" smtClean="0"/>
              <a:t>  comes from the “world of action”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1700" b="1" smtClean="0"/>
          </a:p>
          <a:p>
            <a:pPr>
              <a:lnSpc>
                <a:spcPct val="90000"/>
              </a:lnSpc>
            </a:pPr>
            <a:r>
              <a:rPr lang="en-US" sz="1700" b="1" smtClean="0">
                <a:solidFill>
                  <a:srgbClr val="3333FF"/>
                </a:solidFill>
              </a:rPr>
              <a:t>Judgmental Quality:</a:t>
            </a:r>
            <a:r>
              <a:rPr lang="en-US" sz="1700" b="1" smtClean="0"/>
              <a:t>   compare “what is” with “what should be”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1700" b="1" smtClean="0"/>
          </a:p>
          <a:p>
            <a:pPr>
              <a:lnSpc>
                <a:spcPct val="90000"/>
              </a:lnSpc>
            </a:pPr>
            <a:r>
              <a:rPr lang="en-US" sz="1700" b="1" smtClean="0">
                <a:solidFill>
                  <a:srgbClr val="3333FF"/>
                </a:solidFill>
              </a:rPr>
              <a:t>Action Setting:</a:t>
            </a:r>
            <a:r>
              <a:rPr lang="en-US" sz="1700" b="1" smtClean="0"/>
              <a:t>   takes place in action setting where most important thing going on is the program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1700" b="1" smtClean="0"/>
          </a:p>
          <a:p>
            <a:pPr>
              <a:lnSpc>
                <a:spcPct val="90000"/>
              </a:lnSpc>
            </a:pPr>
            <a:r>
              <a:rPr lang="en-US" sz="1700" b="1" smtClean="0">
                <a:solidFill>
                  <a:srgbClr val="3333FF"/>
                </a:solidFill>
              </a:rPr>
              <a:t>Role Conflicts:</a:t>
            </a:r>
            <a:r>
              <a:rPr lang="en-US" sz="1700" b="1" smtClean="0"/>
              <a:t>   frictions between evaluator and practitioners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1700" b="1" smtClean="0"/>
          </a:p>
          <a:p>
            <a:pPr>
              <a:lnSpc>
                <a:spcPct val="90000"/>
              </a:lnSpc>
            </a:pPr>
            <a:r>
              <a:rPr lang="en-US" sz="1700" b="1" smtClean="0">
                <a:solidFill>
                  <a:srgbClr val="3333FF"/>
                </a:solidFill>
              </a:rPr>
              <a:t>Publication:</a:t>
            </a:r>
            <a:r>
              <a:rPr lang="en-US" sz="1700" b="1" smtClean="0"/>
              <a:t>   most evaluation reports go unpublished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Comparison between evaluation &amp; other research…</a:t>
            </a:r>
            <a:r>
              <a:rPr lang="en-US" sz="2400" i="1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similarities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7800" y="2209800"/>
            <a:ext cx="8785225" cy="2590800"/>
          </a:xfrm>
        </p:spPr>
        <p:txBody>
          <a:bodyPr/>
          <a:lstStyle/>
          <a:p>
            <a:r>
              <a:rPr lang="en-US" sz="2100" b="1" smtClean="0"/>
              <a:t>To </a:t>
            </a:r>
            <a:r>
              <a:rPr lang="en-US" sz="2100" b="1" smtClean="0">
                <a:solidFill>
                  <a:srgbClr val="0000FF"/>
                </a:solidFill>
              </a:rPr>
              <a:t>describe</a:t>
            </a:r>
            <a:r>
              <a:rPr lang="en-US" sz="2100" b="1" smtClean="0"/>
              <a:t> the relationships between variables</a:t>
            </a:r>
          </a:p>
          <a:p>
            <a:endParaRPr lang="en-US" sz="2100" b="1" smtClean="0"/>
          </a:p>
          <a:p>
            <a:r>
              <a:rPr lang="en-US" sz="2100" b="1" smtClean="0"/>
              <a:t>To </a:t>
            </a:r>
            <a:r>
              <a:rPr lang="en-US" sz="2100" b="1" smtClean="0">
                <a:solidFill>
                  <a:srgbClr val="0000FF"/>
                </a:solidFill>
              </a:rPr>
              <a:t>understand</a:t>
            </a:r>
            <a:r>
              <a:rPr lang="en-US" sz="2100" b="1" smtClean="0"/>
              <a:t> the relationships between variables</a:t>
            </a:r>
          </a:p>
          <a:p>
            <a:endParaRPr lang="en-US" sz="2100" b="1" smtClean="0"/>
          </a:p>
          <a:p>
            <a:r>
              <a:rPr lang="en-US" sz="2100" b="1" smtClean="0"/>
              <a:t>To </a:t>
            </a:r>
            <a:r>
              <a:rPr lang="en-US" sz="2100" b="1" smtClean="0">
                <a:solidFill>
                  <a:srgbClr val="0000FF"/>
                </a:solidFill>
              </a:rPr>
              <a:t>trace</a:t>
            </a:r>
            <a:r>
              <a:rPr lang="en-US" sz="2100" b="1" smtClean="0"/>
              <a:t> out the causal sequence from one variable to another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2800">
                <a:effectLst>
                  <a:outerShdw blurRad="38100" dist="38100" dir="2700000" algn="tl">
                    <a:srgbClr val="DDDDDD"/>
                  </a:outerShdw>
                </a:effectLst>
                <a:ea typeface="+mj-ea"/>
              </a:rPr>
              <a:t>Why is program evaluation important?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7800" y="2141538"/>
            <a:ext cx="8785225" cy="39179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b="1" smtClean="0">
                <a:solidFill>
                  <a:srgbClr val="FF3300"/>
                </a:solidFill>
              </a:rPr>
              <a:t>Audience:</a:t>
            </a:r>
            <a:r>
              <a:rPr lang="en-US" sz="2400" b="1" smtClean="0"/>
              <a:t> </a:t>
            </a:r>
            <a:r>
              <a:rPr lang="en-US" sz="2400" b="1" smtClean="0">
                <a:solidFill>
                  <a:srgbClr val="0000FF"/>
                </a:solidFill>
              </a:rPr>
              <a:t>Internal</a:t>
            </a:r>
          </a:p>
          <a:p>
            <a:pPr lvl="1">
              <a:lnSpc>
                <a:spcPct val="90000"/>
              </a:lnSpc>
            </a:pPr>
            <a:endParaRPr lang="en-US" sz="1900" b="1" smtClean="0"/>
          </a:p>
          <a:p>
            <a:pPr lvl="1">
              <a:lnSpc>
                <a:spcPct val="90000"/>
              </a:lnSpc>
            </a:pPr>
            <a:r>
              <a:rPr lang="en-US" sz="1900" b="1" smtClean="0"/>
              <a:t>Agency must have a continuous “truth” about itself</a:t>
            </a:r>
          </a:p>
          <a:p>
            <a:pPr lvl="1">
              <a:lnSpc>
                <a:spcPct val="90000"/>
              </a:lnSpc>
            </a:pPr>
            <a:endParaRPr lang="en-US" sz="1900" b="1" smtClean="0"/>
          </a:p>
          <a:p>
            <a:pPr lvl="1">
              <a:lnSpc>
                <a:spcPct val="90000"/>
              </a:lnSpc>
            </a:pPr>
            <a:r>
              <a:rPr lang="en-US" sz="1900" b="1" smtClean="0"/>
              <a:t>If not, just a delusion and will/should fail</a:t>
            </a:r>
          </a:p>
          <a:p>
            <a:pPr lvl="1">
              <a:lnSpc>
                <a:spcPct val="90000"/>
              </a:lnSpc>
            </a:pPr>
            <a:endParaRPr lang="en-US" sz="1900" b="1" smtClean="0"/>
          </a:p>
          <a:p>
            <a:pPr lvl="1">
              <a:lnSpc>
                <a:spcPct val="90000"/>
              </a:lnSpc>
            </a:pPr>
            <a:r>
              <a:rPr lang="en-US" sz="1900" b="1" smtClean="0"/>
              <a:t>Needs to be a real research question, not propaganda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2800">
                <a:effectLst>
                  <a:outerShdw blurRad="38100" dist="38100" dir="2700000" algn="tl">
                    <a:srgbClr val="DDDDDD"/>
                  </a:outerShdw>
                </a:effectLst>
                <a:ea typeface="+mj-ea"/>
              </a:rPr>
              <a:t>Why is program evaluation important? </a:t>
            </a:r>
            <a:r>
              <a:rPr lang="en-US" sz="2000">
                <a:effectLst>
                  <a:outerShdw blurRad="38100" dist="38100" dir="2700000" algn="tl">
                    <a:srgbClr val="DDDDDD"/>
                  </a:outerShdw>
                </a:effectLst>
                <a:ea typeface="+mj-ea"/>
              </a:rPr>
              <a:t>p.2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7800" y="2058988"/>
            <a:ext cx="8785225" cy="4000500"/>
          </a:xfrm>
        </p:spPr>
        <p:txBody>
          <a:bodyPr/>
          <a:lstStyle/>
          <a:p>
            <a:r>
              <a:rPr lang="en-US" sz="2100" b="1" smtClean="0">
                <a:solidFill>
                  <a:srgbClr val="FF3300"/>
                </a:solidFill>
              </a:rPr>
              <a:t>Audience:</a:t>
            </a:r>
            <a:r>
              <a:rPr lang="en-US" sz="2100" b="1" smtClean="0"/>
              <a:t> </a:t>
            </a:r>
            <a:r>
              <a:rPr lang="en-US" sz="2100" b="1" smtClean="0">
                <a:solidFill>
                  <a:srgbClr val="0000FF"/>
                </a:solidFill>
              </a:rPr>
              <a:t>External</a:t>
            </a:r>
          </a:p>
          <a:p>
            <a:pPr lvl="1"/>
            <a:r>
              <a:rPr lang="en-US" sz="1900" b="1" smtClean="0">
                <a:solidFill>
                  <a:srgbClr val="000000"/>
                </a:solidFill>
              </a:rPr>
              <a:t>Evaluation results used to make case to potential clients and constituencies, particularly, funding sources</a:t>
            </a:r>
          </a:p>
          <a:p>
            <a:pPr lvl="1">
              <a:buFontTx/>
              <a:buNone/>
            </a:pPr>
            <a:endParaRPr lang="en-US" sz="2100" b="1" smtClean="0">
              <a:solidFill>
                <a:srgbClr val="000000"/>
              </a:solidFill>
            </a:endParaRPr>
          </a:p>
          <a:p>
            <a:pPr lvl="1"/>
            <a:r>
              <a:rPr lang="en-US" sz="2100" b="1" smtClean="0">
                <a:solidFill>
                  <a:srgbClr val="000000"/>
                </a:solidFill>
              </a:rPr>
              <a:t>Important public relations material...</a:t>
            </a:r>
          </a:p>
          <a:p>
            <a:pPr lvl="2"/>
            <a:r>
              <a:rPr lang="en-US" sz="2000" b="1" smtClean="0">
                <a:solidFill>
                  <a:srgbClr val="0000FF"/>
                </a:solidFill>
              </a:rPr>
              <a:t>Agency is able to demonstrate the success of its efforts and...</a:t>
            </a:r>
          </a:p>
          <a:p>
            <a:pPr lvl="2"/>
            <a:endParaRPr lang="en-US" sz="2000" b="1" smtClean="0">
              <a:solidFill>
                <a:srgbClr val="0000FF"/>
              </a:solidFill>
            </a:endParaRPr>
          </a:p>
          <a:p>
            <a:pPr lvl="2"/>
            <a:r>
              <a:rPr lang="en-US" sz="2000" b="1" smtClean="0">
                <a:solidFill>
                  <a:srgbClr val="0000FF"/>
                </a:solidFill>
              </a:rPr>
              <a:t>Nothing succeeds like success</a:t>
            </a:r>
          </a:p>
          <a:p>
            <a:pPr lvl="1">
              <a:buFontTx/>
              <a:buNone/>
            </a:pPr>
            <a:endParaRPr lang="en-US" sz="2100" b="1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2800">
                <a:effectLst>
                  <a:outerShdw blurRad="38100" dist="38100" dir="2700000" algn="tl">
                    <a:srgbClr val="DDDDDD"/>
                  </a:outerShdw>
                </a:effectLst>
                <a:ea typeface="+mj-ea"/>
              </a:rPr>
              <a:t>Why is program evaluation important? </a:t>
            </a:r>
            <a:r>
              <a:rPr lang="en-US" sz="2000">
                <a:effectLst>
                  <a:outerShdw blurRad="38100" dist="38100" dir="2700000" algn="tl">
                    <a:srgbClr val="DDDDDD"/>
                  </a:outerShdw>
                </a:effectLst>
                <a:ea typeface="+mj-ea"/>
              </a:rPr>
              <a:t>p.3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7800" y="1897063"/>
            <a:ext cx="8785225" cy="41624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100" b="1" smtClean="0">
                <a:solidFill>
                  <a:schemeClr val="tx2"/>
                </a:solidFill>
              </a:rPr>
              <a:t>Importance of evaluation</a:t>
            </a:r>
            <a:r>
              <a:rPr lang="en-US" sz="2100" b="1" smtClean="0">
                <a:solidFill>
                  <a:srgbClr val="000000"/>
                </a:solidFill>
              </a:rPr>
              <a:t> is such that it requires somebody to be responsible for it</a:t>
            </a:r>
          </a:p>
          <a:p>
            <a:pPr lvl="1">
              <a:lnSpc>
                <a:spcPct val="90000"/>
              </a:lnSpc>
            </a:pPr>
            <a:endParaRPr lang="en-US" sz="1900" b="1" smtClean="0">
              <a:solidFill>
                <a:srgbClr val="0000FF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sz="1900" b="1" smtClean="0"/>
              <a:t>Not an ad hoc, after-the-fact exercise</a:t>
            </a:r>
          </a:p>
          <a:p>
            <a:pPr lvl="1">
              <a:lnSpc>
                <a:spcPct val="90000"/>
              </a:lnSpc>
              <a:buFontTx/>
              <a:buNone/>
            </a:pPr>
            <a:endParaRPr lang="en-US" sz="1900" b="1" smtClean="0"/>
          </a:p>
          <a:p>
            <a:pPr lvl="1">
              <a:lnSpc>
                <a:spcPct val="90000"/>
              </a:lnSpc>
            </a:pPr>
            <a:r>
              <a:rPr lang="en-US" sz="1900" b="1" smtClean="0"/>
              <a:t>Evaluation must be built into the planning of any program, i.e., must understand what you want to accomplish to determine if you have achieved goal</a:t>
            </a:r>
          </a:p>
          <a:p>
            <a:pPr lvl="1">
              <a:lnSpc>
                <a:spcPct val="90000"/>
              </a:lnSpc>
              <a:buFontTx/>
              <a:buNone/>
            </a:pPr>
            <a:endParaRPr lang="en-US" sz="1900" b="1" smtClean="0"/>
          </a:p>
          <a:p>
            <a:pPr lvl="1">
              <a:lnSpc>
                <a:spcPct val="90000"/>
              </a:lnSpc>
            </a:pPr>
            <a:r>
              <a:rPr lang="en-US" sz="1900" b="1" smtClean="0"/>
              <a:t>The question should always be: </a:t>
            </a:r>
            <a:r>
              <a:rPr lang="en-US" sz="1900" b="1" i="1" smtClean="0">
                <a:solidFill>
                  <a:srgbClr val="FF3300"/>
                </a:solidFill>
              </a:rPr>
              <a:t>How do we know if we've won?</a:t>
            </a: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2800">
                <a:effectLst>
                  <a:outerShdw blurRad="38100" dist="38100" dir="2700000" algn="tl">
                    <a:srgbClr val="DDDDDD"/>
                  </a:outerShdw>
                </a:effectLst>
                <a:ea typeface="+mj-ea"/>
              </a:rPr>
              <a:t>Why is program evaluation important? </a:t>
            </a:r>
            <a:r>
              <a:rPr lang="en-US" sz="1800">
                <a:effectLst>
                  <a:outerShdw blurRad="38100" dist="38100" dir="2700000" algn="tl">
                    <a:srgbClr val="DDDDDD"/>
                  </a:outerShdw>
                </a:effectLst>
                <a:ea typeface="+mj-ea"/>
              </a:rPr>
              <a:t>p.4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7800" y="1652588"/>
            <a:ext cx="8785225" cy="4900612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1700" b="1" smtClean="0"/>
              <a:t>For an Independent Living (social service) program—</a:t>
            </a:r>
          </a:p>
          <a:p>
            <a:pPr lvl="1">
              <a:lnSpc>
                <a:spcPct val="80000"/>
              </a:lnSpc>
            </a:pPr>
            <a:endParaRPr lang="en-US" sz="1300" b="1" smtClean="0"/>
          </a:p>
          <a:p>
            <a:pPr lvl="1">
              <a:lnSpc>
                <a:spcPct val="80000"/>
              </a:lnSpc>
            </a:pPr>
            <a:r>
              <a:rPr lang="en-US" sz="1400" b="1" smtClean="0">
                <a:solidFill>
                  <a:srgbClr val="0000FF"/>
                </a:solidFill>
              </a:rPr>
              <a:t>How do you know if clients can live independently?</a:t>
            </a:r>
          </a:p>
          <a:p>
            <a:pPr lvl="1">
              <a:lnSpc>
                <a:spcPct val="80000"/>
              </a:lnSpc>
            </a:pPr>
            <a:endParaRPr lang="en-US" sz="1400" b="1" smtClean="0">
              <a:solidFill>
                <a:srgbClr val="0000FF"/>
              </a:solidFill>
            </a:endParaRPr>
          </a:p>
          <a:p>
            <a:pPr lvl="1">
              <a:lnSpc>
                <a:spcPct val="80000"/>
              </a:lnSpc>
            </a:pPr>
            <a:r>
              <a:rPr lang="en-US" sz="1400" b="1" smtClean="0">
                <a:solidFill>
                  <a:srgbClr val="0000FF"/>
                </a:solidFill>
              </a:rPr>
              <a:t>How do you measure such a condition?</a:t>
            </a:r>
          </a:p>
          <a:p>
            <a:pPr lvl="1">
              <a:lnSpc>
                <a:spcPct val="80000"/>
              </a:lnSpc>
            </a:pPr>
            <a:endParaRPr lang="en-US" sz="1400" b="1" smtClean="0">
              <a:solidFill>
                <a:srgbClr val="0000FF"/>
              </a:solidFill>
            </a:endParaRPr>
          </a:p>
          <a:p>
            <a:pPr lvl="1">
              <a:lnSpc>
                <a:spcPct val="80000"/>
              </a:lnSpc>
            </a:pPr>
            <a:r>
              <a:rPr lang="en-US" sz="1400" b="1" smtClean="0">
                <a:solidFill>
                  <a:srgbClr val="0000FF"/>
                </a:solidFill>
              </a:rPr>
              <a:t>Or are you simply going to presume some set of skills based on test scores?</a:t>
            </a:r>
          </a:p>
          <a:p>
            <a:pPr lvl="1">
              <a:lnSpc>
                <a:spcPct val="80000"/>
              </a:lnSpc>
            </a:pPr>
            <a:endParaRPr lang="en-US" sz="1400" b="1" smtClean="0">
              <a:solidFill>
                <a:srgbClr val="0000FF"/>
              </a:solidFill>
            </a:endParaRPr>
          </a:p>
          <a:p>
            <a:pPr lvl="1">
              <a:lnSpc>
                <a:spcPct val="80000"/>
              </a:lnSpc>
            </a:pPr>
            <a:r>
              <a:rPr lang="en-US" sz="1400" b="1" smtClean="0">
                <a:solidFill>
                  <a:srgbClr val="0000FF"/>
                </a:solidFill>
              </a:rPr>
              <a:t>Have you tested the test?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1400" b="1" smtClean="0"/>
          </a:p>
          <a:p>
            <a:pPr>
              <a:lnSpc>
                <a:spcPct val="80000"/>
              </a:lnSpc>
            </a:pPr>
            <a:r>
              <a:rPr lang="en-US" sz="1700" b="1" smtClean="0"/>
              <a:t>For an environmental program—</a:t>
            </a:r>
          </a:p>
          <a:p>
            <a:pPr lvl="1">
              <a:lnSpc>
                <a:spcPct val="80000"/>
              </a:lnSpc>
            </a:pPr>
            <a:endParaRPr lang="en-US" sz="1300" b="1" smtClean="0"/>
          </a:p>
          <a:p>
            <a:pPr lvl="1">
              <a:lnSpc>
                <a:spcPct val="80000"/>
              </a:lnSpc>
            </a:pPr>
            <a:r>
              <a:rPr lang="en-US" sz="1400" b="1" smtClean="0">
                <a:solidFill>
                  <a:srgbClr val="0000FF"/>
                </a:solidFill>
              </a:rPr>
              <a:t>How do you know if the air quality has improved?</a:t>
            </a:r>
          </a:p>
          <a:p>
            <a:pPr lvl="1">
              <a:lnSpc>
                <a:spcPct val="80000"/>
              </a:lnSpc>
            </a:pPr>
            <a:endParaRPr lang="en-US" sz="1400" b="1" smtClean="0">
              <a:solidFill>
                <a:srgbClr val="0000FF"/>
              </a:solidFill>
            </a:endParaRPr>
          </a:p>
          <a:p>
            <a:pPr lvl="1">
              <a:lnSpc>
                <a:spcPct val="80000"/>
              </a:lnSpc>
            </a:pPr>
            <a:r>
              <a:rPr lang="en-US" sz="1400" b="1" smtClean="0">
                <a:solidFill>
                  <a:srgbClr val="0000FF"/>
                </a:solidFill>
              </a:rPr>
              <a:t>And, MORE IMPORTANTLY, if it has, how do you know it is the result of the program’s activities?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1400" b="1" smtClean="0"/>
          </a:p>
          <a:p>
            <a:pPr>
              <a:lnSpc>
                <a:spcPct val="80000"/>
              </a:lnSpc>
            </a:pPr>
            <a:r>
              <a:rPr lang="en-US" sz="1700" b="1" smtClean="0"/>
              <a:t>For a historic preservation program—</a:t>
            </a:r>
          </a:p>
          <a:p>
            <a:pPr lvl="1">
              <a:lnSpc>
                <a:spcPct val="80000"/>
              </a:lnSpc>
            </a:pPr>
            <a:endParaRPr lang="en-US" sz="1000" b="1" smtClean="0"/>
          </a:p>
          <a:p>
            <a:pPr lvl="1">
              <a:lnSpc>
                <a:spcPct val="80000"/>
              </a:lnSpc>
            </a:pPr>
            <a:r>
              <a:rPr lang="en-US" sz="1400" b="1" smtClean="0">
                <a:solidFill>
                  <a:srgbClr val="0000FF"/>
                </a:solidFill>
              </a:rPr>
              <a:t>How do you know if the historic preservation office is effectively protecting historic sites?</a:t>
            </a: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Glass design template">
  <a:themeElements>
    <a:clrScheme name="Glass design template 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lass design 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Glass design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ass design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ass design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ass design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ass design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ass design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design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design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design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design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design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design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design template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Glass design template</Template>
  <TotalTime>498</TotalTime>
  <Words>1702</Words>
  <Application>Microsoft Office PowerPoint</Application>
  <PresentationFormat>On-screen Show (4:3)</PresentationFormat>
  <Paragraphs>287</Paragraphs>
  <Slides>26</Slides>
  <Notes>26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2" baseType="lpstr">
      <vt:lpstr>Arial</vt:lpstr>
      <vt:lpstr>ＭＳ Ｐゴシック</vt:lpstr>
      <vt:lpstr>Calibri</vt:lpstr>
      <vt:lpstr>AvantGarde Md BT</vt:lpstr>
      <vt:lpstr>Futura Lt BT</vt:lpstr>
      <vt:lpstr>Glass design template</vt:lpstr>
      <vt:lpstr>Doing Program Evaluation</vt:lpstr>
      <vt:lpstr>What does program evaluation mean?</vt:lpstr>
      <vt:lpstr>Outcome and Process Evaluation</vt:lpstr>
      <vt:lpstr>Comparison between evaluation &amp; other research…differences</vt:lpstr>
      <vt:lpstr>Comparison between evaluation &amp; other research…similarities</vt:lpstr>
      <vt:lpstr>Why is program evaluation important?</vt:lpstr>
      <vt:lpstr>Why is program evaluation important? p.2</vt:lpstr>
      <vt:lpstr>Why is program evaluation important? p.3</vt:lpstr>
      <vt:lpstr>Why is program evaluation important? p.4</vt:lpstr>
      <vt:lpstr>Why is program evaluation important? p.5</vt:lpstr>
      <vt:lpstr>Some drawbacks in evaluation</vt:lpstr>
      <vt:lpstr>Evaluation as subterfuge</vt:lpstr>
      <vt:lpstr>What reasons are given not to evaluate?</vt:lpstr>
      <vt:lpstr>Elements of evaluation… unit of analysis</vt:lpstr>
      <vt:lpstr>Elements of evaluation…  …identifying program goals</vt:lpstr>
      <vt:lpstr>Elements of evaluation…  …identifying evaluation criteria</vt:lpstr>
      <vt:lpstr>Factors in establishing criteria</vt:lpstr>
      <vt:lpstr>Factors in establishing criteria,  p.2</vt:lpstr>
      <vt:lpstr>Using evaluation results…so now what?</vt:lpstr>
      <vt:lpstr>United Way Youth Violence Prevention Program Evaluation: Objectives &amp; Information Needs and Sources</vt:lpstr>
      <vt:lpstr>Youth Violence Prevention Program Evaluation: Objectives &amp; Information Needs and Sources</vt:lpstr>
      <vt:lpstr>Youth Violence Prevention Program Evaluation: Objectives &amp; Information Needs and Sources</vt:lpstr>
      <vt:lpstr>Youth Violence Prevention Program Evaluation: Objectives &amp; Information Needs and Sources</vt:lpstr>
      <vt:lpstr>Youth Violence Prevention Program Evaluation: Objectives &amp; Information Needs and Sources</vt:lpstr>
      <vt:lpstr>Youth Violence Prevention Program Evaluation: Objectives &amp; Information Needs and Sources</vt:lpstr>
      <vt:lpstr>Youth Violence Prevention Program Evaluation: Objectives &amp; Information Needs and Sources</vt:lpstr>
    </vt:vector>
  </TitlesOfParts>
  <Company>University of Delaware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UAPP702/UAPP402</dc:title>
  <dc:subject>Doing Program Evaluation</dc:subject>
  <dc:creator>Danilo Yanich</dc:creator>
  <cp:lastModifiedBy>Steven Peuquet</cp:lastModifiedBy>
  <cp:revision>63</cp:revision>
  <dcterms:created xsi:type="dcterms:W3CDTF">2001-11-27T18:52:43Z</dcterms:created>
  <dcterms:modified xsi:type="dcterms:W3CDTF">2011-09-01T17:55:36Z</dcterms:modified>
</cp:coreProperties>
</file>